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9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25611A31-D14D-4519-8181-1965143952E7}">
  <a:tblStyle styleId="{25611A31-D14D-4519-8181-1965143952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ebc904da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ebc904da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bd247a3b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ebd247a3b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bd247a3be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bd247a3b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bd247a3be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bd247a3b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eedc3f309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eedc3f309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ebd247a3be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ebd247a3b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ebcbf387c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ebcbf387c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bcbf387c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ebcbf387c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ebd247a3be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ebd247a3b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bd247a3be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ebd247a3be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ebd247a3be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ebd247a3be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ebc904dab0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ebc904dab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ebd247a3be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ebd247a3be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ebd247a3be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ebd247a3b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ebd247a3be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ebd247a3be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ebd247a3b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ebd247a3b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edc3f309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eedc3f309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eedc3f309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eedc3f309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eedc3f3093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eedc3f3093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eedc3f309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eedc3f309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eedc3f3093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eedc3f3093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eedc3f3093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eedc3f3093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ebc904dab0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ebc904dab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eedc3f309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eedc3f309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eedc3f3093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eedc3f3093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edc3f3093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eedc3f309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eedc3f3093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eedc3f3093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ed10855d7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ed10855d7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ed10855d7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ed10855d7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ed10855d7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ed10855d7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ebd247a3be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ebd247a3be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ebd247a3be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ebd247a3be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ebd247a3be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ebd247a3be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eedc3f30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eedc3f30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eedc3f309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eedc3f309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ebd247a3be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ebd247a3b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eedc3f309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eedc3f309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ebd247a3b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ebd247a3b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bd247a3be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bd247a3b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ebd247a3be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ebd247a3b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ed06180cc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ed06180cc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asts_design%204_code.v"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hyperlink" Target="asts_testbench.v"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asts.sdc.txt"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hyperlink" Target="asts_out.v" TargetMode="External"/><Relationship Id="rId4" Type="http://schemas.openxmlformats.org/officeDocument/2006/relationships/hyperlink" Target="asts_netlist.v"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asts_area.rep.docx"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hyperlink" Target="asts_power.rep.docx"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hyperlink" Target="asts_time.rep.docx"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asts_gates.rep.docx"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hyperlink" Target="asts_qor.rep.docx"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mank2854/Vending-Machine/blob/main/README.md" TargetMode="External"/><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hyperlink" Target="https://youtu.be/wOXs5Z_z0Ew?si=23uAR3i0PEahbd46"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slide" Target="slide36.xml"/><Relationship Id="rId3" Type="http://schemas.openxmlformats.org/officeDocument/2006/relationships/slide" Target="slide11.xml"/><Relationship Id="rId7" Type="http://schemas.openxmlformats.org/officeDocument/2006/relationships/slide" Target="slide16.xml"/><Relationship Id="rId12" Type="http://schemas.openxmlformats.org/officeDocument/2006/relationships/slide" Target="slide35.xml"/><Relationship Id="rId17" Type="http://schemas.openxmlformats.org/officeDocument/2006/relationships/slide" Target="slide41.xml"/><Relationship Id="rId2" Type="http://schemas.openxmlformats.org/officeDocument/2006/relationships/slide" Target="slide7.xml"/><Relationship Id="rId16" Type="http://schemas.openxmlformats.org/officeDocument/2006/relationships/slide" Target="slide40.xml"/><Relationship Id="rId1" Type="http://schemas.openxmlformats.org/officeDocument/2006/relationships/slideLayout" Target="../slideLayouts/slideLayout11.xml"/><Relationship Id="rId6" Type="http://schemas.openxmlformats.org/officeDocument/2006/relationships/slide" Target="slide15.xml"/><Relationship Id="rId11" Type="http://schemas.openxmlformats.org/officeDocument/2006/relationships/slide" Target="slide28.xml"/><Relationship Id="rId5" Type="http://schemas.openxmlformats.org/officeDocument/2006/relationships/slide" Target="slide13.xml"/><Relationship Id="rId15" Type="http://schemas.openxmlformats.org/officeDocument/2006/relationships/slide" Target="slide39.xml"/><Relationship Id="rId10" Type="http://schemas.openxmlformats.org/officeDocument/2006/relationships/slide" Target="slide25.xml"/><Relationship Id="rId4" Type="http://schemas.openxmlformats.org/officeDocument/2006/relationships/slide" Target="slide12.xml"/><Relationship Id="rId9" Type="http://schemas.openxmlformats.org/officeDocument/2006/relationships/slide" Target="slide24.xml"/><Relationship Id="rId14" Type="http://schemas.openxmlformats.org/officeDocument/2006/relationships/slide" Target="slide3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35400" y="186125"/>
            <a:ext cx="8662800" cy="77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b="1">
                <a:solidFill>
                  <a:schemeClr val="dk1"/>
                </a:solidFill>
                <a:highlight>
                  <a:srgbClr val="FFFFFF"/>
                </a:highlight>
                <a:latin typeface="Times New Roman"/>
                <a:ea typeface="Times New Roman"/>
                <a:cs typeface="Times New Roman"/>
                <a:sym typeface="Times New Roman"/>
              </a:rPr>
              <a:t>Bapuji Educational Association®</a:t>
            </a:r>
            <a:r>
              <a:rPr lang="en">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1"/>
              </a:buClr>
              <a:buSzPts val="1100"/>
              <a:buFont typeface="Arial"/>
              <a:buNone/>
            </a:pPr>
            <a:r>
              <a:rPr lang="en" sz="1700" b="1">
                <a:solidFill>
                  <a:schemeClr val="dk1"/>
                </a:solidFill>
                <a:highlight>
                  <a:srgbClr val="FFFFFF"/>
                </a:highlight>
                <a:latin typeface="Times New Roman"/>
                <a:ea typeface="Times New Roman"/>
                <a:cs typeface="Times New Roman"/>
                <a:sym typeface="Times New Roman"/>
              </a:rPr>
              <a:t>Bapuji Institute of Engineering and Technology</a:t>
            </a:r>
            <a:r>
              <a:rPr lang="en" sz="1700">
                <a:solidFill>
                  <a:schemeClr val="dk1"/>
                </a:solidFill>
                <a:highlight>
                  <a:srgbClr val="FFFFFF"/>
                </a:highlight>
                <a:latin typeface="Times New Roman"/>
                <a:ea typeface="Times New Roman"/>
                <a:cs typeface="Times New Roman"/>
                <a:sym typeface="Times New Roman"/>
              </a:rPr>
              <a:t> </a:t>
            </a:r>
            <a:endParaRPr sz="1700">
              <a:solidFill>
                <a:schemeClr val="dk1"/>
              </a:solidFill>
              <a:highlight>
                <a:srgbClr val="FFFFFF"/>
              </a:highlight>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1"/>
              </a:buClr>
              <a:buSzPts val="1100"/>
              <a:buFont typeface="Arial"/>
              <a:buNone/>
            </a:pPr>
            <a:r>
              <a:rPr lang="en" sz="1600" b="1">
                <a:solidFill>
                  <a:schemeClr val="dk1"/>
                </a:solidFill>
                <a:highlight>
                  <a:srgbClr val="FFFFFF"/>
                </a:highlight>
                <a:latin typeface="Times New Roman"/>
                <a:ea typeface="Times New Roman"/>
                <a:cs typeface="Times New Roman"/>
                <a:sym typeface="Times New Roman"/>
              </a:rPr>
              <a:t>Davangere-577 004</a:t>
            </a:r>
            <a:r>
              <a:rPr lang="en" sz="1600">
                <a:solidFill>
                  <a:schemeClr val="dk1"/>
                </a:solidFill>
                <a:highlight>
                  <a:srgbClr val="FFFFFF"/>
                </a:highlight>
                <a:latin typeface="Times New Roman"/>
                <a:ea typeface="Times New Roman"/>
                <a:cs typeface="Times New Roman"/>
                <a:sym typeface="Times New Roman"/>
              </a:rPr>
              <a:t> </a:t>
            </a:r>
            <a:endParaRPr sz="16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endParaRPr>
          </a:p>
        </p:txBody>
      </p:sp>
      <p:sp>
        <p:nvSpPr>
          <p:cNvPr id="55" name="Google Shape;55;p13"/>
          <p:cNvSpPr txBox="1"/>
          <p:nvPr/>
        </p:nvSpPr>
        <p:spPr>
          <a:xfrm>
            <a:off x="703425" y="1171475"/>
            <a:ext cx="7653000" cy="68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dirty="0">
                <a:solidFill>
                  <a:srgbClr val="1155CC"/>
                </a:solidFill>
                <a:highlight>
                  <a:srgbClr val="FFFFFF"/>
                </a:highlight>
                <a:latin typeface="Times New Roman"/>
                <a:ea typeface="Times New Roman"/>
                <a:cs typeface="Times New Roman"/>
                <a:sym typeface="Times New Roman"/>
              </a:rPr>
              <a:t>Department of Electronics &amp; Communication Engineering</a:t>
            </a:r>
            <a:r>
              <a:rPr lang="en" sz="1800" dirty="0">
                <a:solidFill>
                  <a:srgbClr val="1155CC"/>
                </a:solidFill>
                <a:highlight>
                  <a:srgbClr val="FFFFFF"/>
                </a:highlight>
                <a:latin typeface="Times New Roman"/>
                <a:ea typeface="Times New Roman"/>
                <a:cs typeface="Times New Roman"/>
                <a:sym typeface="Times New Roman"/>
              </a:rPr>
              <a:t> </a:t>
            </a:r>
            <a:endParaRPr sz="1800">
              <a:solidFill>
                <a:srgbClr val="1155CC"/>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endParaRPr>
          </a:p>
        </p:txBody>
      </p:sp>
      <p:pic>
        <p:nvPicPr>
          <p:cNvPr id="56" name="Google Shape;56;p13"/>
          <p:cNvPicPr preferRelativeResize="0"/>
          <p:nvPr/>
        </p:nvPicPr>
        <p:blipFill>
          <a:blip r:embed="rId3">
            <a:alphaModFix/>
          </a:blip>
          <a:stretch>
            <a:fillRect/>
          </a:stretch>
        </p:blipFill>
        <p:spPr>
          <a:xfrm>
            <a:off x="628650" y="264675"/>
            <a:ext cx="1028700" cy="847725"/>
          </a:xfrm>
          <a:prstGeom prst="rect">
            <a:avLst/>
          </a:prstGeom>
          <a:noFill/>
          <a:ln>
            <a:noFill/>
          </a:ln>
        </p:spPr>
      </p:pic>
      <p:pic>
        <p:nvPicPr>
          <p:cNvPr id="57" name="Google Shape;57;p13" descr="VTU Logo"/>
          <p:cNvPicPr preferRelativeResize="0"/>
          <p:nvPr/>
        </p:nvPicPr>
        <p:blipFill>
          <a:blip r:embed="rId4">
            <a:alphaModFix/>
          </a:blip>
          <a:stretch>
            <a:fillRect/>
          </a:stretch>
        </p:blipFill>
        <p:spPr>
          <a:xfrm>
            <a:off x="7485000" y="221813"/>
            <a:ext cx="933450" cy="933450"/>
          </a:xfrm>
          <a:prstGeom prst="rect">
            <a:avLst/>
          </a:prstGeom>
          <a:noFill/>
          <a:ln>
            <a:noFill/>
          </a:ln>
        </p:spPr>
      </p:pic>
      <p:sp>
        <p:nvSpPr>
          <p:cNvPr id="58" name="Google Shape;58;p13"/>
          <p:cNvSpPr txBox="1"/>
          <p:nvPr/>
        </p:nvSpPr>
        <p:spPr>
          <a:xfrm>
            <a:off x="628650" y="1806565"/>
            <a:ext cx="77277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i="1" dirty="0">
                <a:solidFill>
                  <a:schemeClr val="dk1"/>
                </a:solidFill>
              </a:rPr>
              <a:t>                 </a:t>
            </a:r>
            <a:r>
              <a:rPr lang="en" b="1" i="1" dirty="0">
                <a:solidFill>
                  <a:srgbClr val="FF0000"/>
                </a:solidFill>
                <a:latin typeface="Times New Roman"/>
                <a:ea typeface="Times New Roman"/>
                <a:cs typeface="Times New Roman"/>
                <a:sym typeface="Times New Roman"/>
              </a:rPr>
              <a:t>A Presentation on Mini Project :</a:t>
            </a:r>
            <a:endParaRPr b="1" i="1">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sz="1300" b="1" i="1" dirty="0">
                <a:solidFill>
                  <a:schemeClr val="dk1"/>
                </a:solidFill>
                <a:latin typeface="Times New Roman"/>
                <a:ea typeface="Times New Roman"/>
                <a:cs typeface="Times New Roman"/>
                <a:sym typeface="Times New Roman"/>
              </a:rPr>
              <a:t>                             </a:t>
            </a:r>
            <a:r>
              <a:rPr lang="en" sz="2200" b="1" dirty="0">
                <a:solidFill>
                  <a:srgbClr val="674EA7"/>
                </a:solidFill>
                <a:latin typeface="Times New Roman"/>
                <a:ea typeface="Times New Roman"/>
                <a:cs typeface="Times New Roman"/>
                <a:sym typeface="Times New Roman"/>
              </a:rPr>
              <a:t>Automatic Subway Ticketing System </a:t>
            </a:r>
            <a:r>
              <a:rPr lang="en" sz="2200" b="1" i="1" dirty="0">
                <a:solidFill>
                  <a:srgbClr val="674EA7"/>
                </a:solidFill>
                <a:latin typeface="Times New Roman"/>
                <a:ea typeface="Times New Roman"/>
                <a:cs typeface="Times New Roman"/>
                <a:sym typeface="Times New Roman"/>
              </a:rPr>
              <a:t>using Verilog</a:t>
            </a:r>
            <a:endParaRPr sz="2200" b="1" i="1">
              <a:solidFill>
                <a:srgbClr val="674EA7"/>
              </a:solidFill>
              <a:latin typeface="Times New Roman"/>
              <a:ea typeface="Times New Roman"/>
              <a:cs typeface="Times New Roman"/>
              <a:sym typeface="Times New Roman"/>
            </a:endParaRPr>
          </a:p>
        </p:txBody>
      </p:sp>
      <p:sp>
        <p:nvSpPr>
          <p:cNvPr id="59" name="Google Shape;59;p13"/>
          <p:cNvSpPr txBox="1"/>
          <p:nvPr/>
        </p:nvSpPr>
        <p:spPr>
          <a:xfrm>
            <a:off x="2529675" y="2649475"/>
            <a:ext cx="3790500" cy="1383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None/>
            </a:pPr>
            <a:r>
              <a:rPr lang="en" sz="1800" dirty="0">
                <a:solidFill>
                  <a:schemeClr val="dk2"/>
                </a:solidFill>
              </a:rPr>
              <a:t>                   </a:t>
            </a:r>
            <a:r>
              <a:rPr lang="en" sz="1600" b="1" dirty="0">
                <a:solidFill>
                  <a:schemeClr val="dk1"/>
                </a:solidFill>
                <a:latin typeface="Times New Roman"/>
                <a:ea typeface="Times New Roman"/>
                <a:cs typeface="Times New Roman"/>
                <a:sym typeface="Times New Roman"/>
              </a:rPr>
              <a:t>Project Associates</a:t>
            </a:r>
            <a:endParaRPr sz="1600" b="1">
              <a:solidFill>
                <a:schemeClr val="dk1"/>
              </a:solidFill>
              <a:latin typeface="Times New Roman"/>
              <a:ea typeface="Times New Roman"/>
              <a:cs typeface="Times New Roman"/>
              <a:sym typeface="Times New Roman"/>
            </a:endParaRPr>
          </a:p>
          <a:p>
            <a:pPr marL="0" lvl="0" indent="0" algn="l" rtl="0">
              <a:lnSpc>
                <a:spcPct val="85000"/>
              </a:lnSpc>
              <a:spcBef>
                <a:spcPts val="0"/>
              </a:spcBef>
              <a:spcAft>
                <a:spcPts val="0"/>
              </a:spcAft>
              <a:buNone/>
            </a:pPr>
            <a:endParaRPr b="1" i="1">
              <a:solidFill>
                <a:schemeClr val="dk1"/>
              </a:solidFill>
              <a:latin typeface="Times New Roman"/>
              <a:ea typeface="Times New Roman"/>
              <a:cs typeface="Times New Roman"/>
              <a:sym typeface="Times New Roman"/>
            </a:endParaRPr>
          </a:p>
          <a:p>
            <a:pPr marL="0" lvl="0" indent="0" algn="l" rtl="0">
              <a:lnSpc>
                <a:spcPct val="85000"/>
              </a:lnSpc>
              <a:spcBef>
                <a:spcPts val="0"/>
              </a:spcBef>
              <a:spcAft>
                <a:spcPts val="0"/>
              </a:spcAft>
              <a:buNone/>
            </a:pPr>
            <a:r>
              <a:rPr lang="en" sz="1500" b="1" dirty="0">
                <a:solidFill>
                  <a:schemeClr val="dk1"/>
                </a:solidFill>
                <a:latin typeface="Times New Roman"/>
                <a:ea typeface="Times New Roman"/>
                <a:cs typeface="Times New Roman"/>
                <a:sym typeface="Times New Roman"/>
              </a:rPr>
              <a:t> </a:t>
            </a:r>
            <a:r>
              <a:rPr lang="en" b="1" dirty="0">
                <a:latin typeface="Times New Roman"/>
                <a:ea typeface="Times New Roman"/>
                <a:cs typeface="Times New Roman"/>
                <a:sym typeface="Times New Roman"/>
              </a:rPr>
              <a:t>A S PRUTHI </a:t>
            </a:r>
            <a:r>
              <a:rPr lang="en" sz="1300" b="1" dirty="0">
                <a:latin typeface="Times New Roman"/>
                <a:ea typeface="Times New Roman"/>
                <a:cs typeface="Times New Roman"/>
                <a:sym typeface="Times New Roman"/>
              </a:rPr>
              <a:t>                                     4BD21EC001</a:t>
            </a:r>
            <a:endParaRPr sz="1300" b="1">
              <a:latin typeface="Times New Roman"/>
              <a:ea typeface="Times New Roman"/>
              <a:cs typeface="Times New Roman"/>
              <a:sym typeface="Times New Roman"/>
            </a:endParaRPr>
          </a:p>
          <a:p>
            <a:pPr marL="0" lvl="0" indent="0" algn="l" rtl="0">
              <a:spcBef>
                <a:spcPts val="0"/>
              </a:spcBef>
              <a:spcAft>
                <a:spcPts val="0"/>
              </a:spcAft>
              <a:buNone/>
            </a:pPr>
            <a:r>
              <a:rPr lang="en" sz="1300" b="1" dirty="0">
                <a:latin typeface="Times New Roman"/>
                <a:ea typeface="Times New Roman"/>
                <a:cs typeface="Times New Roman"/>
                <a:sym typeface="Times New Roman"/>
              </a:rPr>
              <a:t> </a:t>
            </a:r>
            <a:r>
              <a:rPr lang="en" b="1" dirty="0">
                <a:latin typeface="Times New Roman"/>
                <a:ea typeface="Times New Roman"/>
                <a:cs typeface="Times New Roman"/>
                <a:sym typeface="Times New Roman"/>
              </a:rPr>
              <a:t>ABDUL KHADAR JILANI           </a:t>
            </a:r>
            <a:r>
              <a:rPr lang="en" sz="1300" b="1" dirty="0">
                <a:latin typeface="Times New Roman"/>
                <a:ea typeface="Times New Roman"/>
                <a:cs typeface="Times New Roman"/>
                <a:sym typeface="Times New Roman"/>
              </a:rPr>
              <a:t>4BD21EC003</a:t>
            </a:r>
            <a:endParaRPr sz="1300" b="1">
              <a:latin typeface="Times New Roman"/>
              <a:ea typeface="Times New Roman"/>
              <a:cs typeface="Times New Roman"/>
              <a:sym typeface="Times New Roman"/>
            </a:endParaRPr>
          </a:p>
          <a:p>
            <a:pPr marL="0" lvl="0" indent="0" algn="l" rtl="0">
              <a:spcBef>
                <a:spcPts val="0"/>
              </a:spcBef>
              <a:spcAft>
                <a:spcPts val="0"/>
              </a:spcAft>
              <a:buNone/>
            </a:pPr>
            <a:r>
              <a:rPr lang="en" b="1" dirty="0">
                <a:latin typeface="Times New Roman"/>
                <a:ea typeface="Times New Roman"/>
                <a:cs typeface="Times New Roman"/>
                <a:sym typeface="Times New Roman"/>
              </a:rPr>
              <a:t> ADITYA A CHAWAN                   </a:t>
            </a:r>
            <a:r>
              <a:rPr lang="en" sz="1300" b="1" dirty="0" smtClean="0">
                <a:latin typeface="Times New Roman"/>
                <a:ea typeface="Times New Roman"/>
                <a:cs typeface="Times New Roman"/>
                <a:sym typeface="Times New Roman"/>
              </a:rPr>
              <a:t>4BD21EC005 </a:t>
            </a:r>
            <a:endParaRPr sz="1300" b="1">
              <a:latin typeface="Times New Roman"/>
              <a:ea typeface="Times New Roman"/>
              <a:cs typeface="Times New Roman"/>
              <a:sym typeface="Times New Roman"/>
            </a:endParaRPr>
          </a:p>
          <a:p>
            <a:pPr marL="0" lvl="0" indent="0" algn="l" rtl="0">
              <a:spcBef>
                <a:spcPts val="0"/>
              </a:spcBef>
              <a:spcAft>
                <a:spcPts val="0"/>
              </a:spcAft>
              <a:buNone/>
            </a:pPr>
            <a:r>
              <a:rPr lang="en" b="1" dirty="0">
                <a:latin typeface="Times New Roman"/>
                <a:ea typeface="Times New Roman"/>
                <a:cs typeface="Times New Roman"/>
                <a:sym typeface="Times New Roman"/>
              </a:rPr>
              <a:t> AKASH R M                                   </a:t>
            </a:r>
            <a:r>
              <a:rPr lang="en" sz="1300" b="1" dirty="0">
                <a:latin typeface="Times New Roman"/>
                <a:ea typeface="Times New Roman"/>
                <a:cs typeface="Times New Roman"/>
                <a:sym typeface="Times New Roman"/>
              </a:rPr>
              <a:t>4BD21EC007</a:t>
            </a:r>
            <a:endParaRPr sz="1300" b="1">
              <a:latin typeface="Times New Roman"/>
              <a:ea typeface="Times New Roman"/>
              <a:cs typeface="Times New Roman"/>
              <a:sym typeface="Times New Roman"/>
            </a:endParaRPr>
          </a:p>
          <a:p>
            <a:pPr marL="0" lvl="0" indent="0" algn="l" rtl="0">
              <a:spcBef>
                <a:spcPts val="0"/>
              </a:spcBef>
              <a:spcAft>
                <a:spcPts val="0"/>
              </a:spcAft>
              <a:buNone/>
            </a:pPr>
            <a:r>
              <a:rPr lang="en" sz="1500" b="1" dirty="0">
                <a:latin typeface="Times New Roman"/>
                <a:ea typeface="Times New Roman"/>
                <a:cs typeface="Times New Roman"/>
                <a:sym typeface="Times New Roman"/>
              </a:rPr>
              <a:t> </a:t>
            </a:r>
            <a:r>
              <a:rPr lang="en" sz="1500" b="1" dirty="0">
                <a:solidFill>
                  <a:srgbClr val="9900FF"/>
                </a:solidFill>
                <a:latin typeface="Times New Roman"/>
                <a:ea typeface="Times New Roman"/>
                <a:cs typeface="Times New Roman"/>
                <a:sym typeface="Times New Roman"/>
              </a:rPr>
              <a:t>                              </a:t>
            </a:r>
            <a:endParaRPr sz="1100" b="1">
              <a:solidFill>
                <a:srgbClr val="674EA7"/>
              </a:solidFill>
              <a:latin typeface="Times New Roman"/>
              <a:ea typeface="Times New Roman"/>
              <a:cs typeface="Times New Roman"/>
              <a:sym typeface="Times New Roman"/>
            </a:endParaRPr>
          </a:p>
        </p:txBody>
      </p:sp>
      <p:sp>
        <p:nvSpPr>
          <p:cNvPr id="60" name="Google Shape;60;p13"/>
          <p:cNvSpPr txBox="1"/>
          <p:nvPr/>
        </p:nvSpPr>
        <p:spPr>
          <a:xfrm>
            <a:off x="566025" y="4009100"/>
            <a:ext cx="8079300" cy="84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Clr>
                <a:schemeClr val="dk1"/>
              </a:buClr>
              <a:buSzPts val="1100"/>
              <a:buFont typeface="Arial"/>
              <a:buNone/>
            </a:pPr>
            <a:r>
              <a:rPr lang="en" b="1" dirty="0">
                <a:solidFill>
                  <a:schemeClr val="dk1"/>
                </a:solidFill>
                <a:latin typeface="Times New Roman"/>
                <a:ea typeface="Times New Roman"/>
                <a:cs typeface="Times New Roman"/>
                <a:sym typeface="Times New Roman"/>
              </a:rPr>
              <a:t>   Dr. SHUBHA V PATEL                                                                                Dr.G S SUNITHA</a:t>
            </a:r>
            <a:endParaRPr b="1">
              <a:solidFill>
                <a:schemeClr val="dk1"/>
              </a:solidFill>
              <a:latin typeface="Times New Roman"/>
              <a:ea typeface="Times New Roman"/>
              <a:cs typeface="Times New Roman"/>
              <a:sym typeface="Times New Roman"/>
            </a:endParaRPr>
          </a:p>
          <a:p>
            <a:pPr marL="901700" lvl="0" indent="0" algn="l" rtl="0">
              <a:lnSpc>
                <a:spcPct val="115000"/>
              </a:lnSpc>
              <a:spcBef>
                <a:spcPts val="600"/>
              </a:spcBef>
              <a:spcAft>
                <a:spcPts val="0"/>
              </a:spcAft>
              <a:buNone/>
            </a:pPr>
            <a:r>
              <a:rPr lang="en" sz="800" b="1" dirty="0">
                <a:solidFill>
                  <a:schemeClr val="dk1"/>
                </a:solidFill>
                <a:latin typeface="Times New Roman"/>
                <a:ea typeface="Times New Roman"/>
                <a:cs typeface="Times New Roman"/>
                <a:sym typeface="Times New Roman"/>
              </a:rPr>
              <a:t>M.Tech.,Ph.D.,MISTE.                                                                                                                                                             M.Tech.,(DEAC),Ph.D.,MISTE., FIETE.,FIE.</a:t>
            </a:r>
            <a:endParaRPr sz="800" b="1">
              <a:solidFill>
                <a:schemeClr val="dk1"/>
              </a:solidFill>
              <a:latin typeface="Times New Roman"/>
              <a:ea typeface="Times New Roman"/>
              <a:cs typeface="Times New Roman"/>
              <a:sym typeface="Times New Roman"/>
            </a:endParaRPr>
          </a:p>
          <a:p>
            <a:pPr marL="0" lvl="0" indent="0" algn="l" rtl="0">
              <a:lnSpc>
                <a:spcPct val="115000"/>
              </a:lnSpc>
              <a:spcBef>
                <a:spcPts val="600"/>
              </a:spcBef>
              <a:spcAft>
                <a:spcPts val="0"/>
              </a:spcAft>
              <a:buClr>
                <a:schemeClr val="dk1"/>
              </a:buClr>
              <a:buSzPts val="1100"/>
              <a:buFont typeface="Arial"/>
              <a:buNone/>
            </a:pPr>
            <a:r>
              <a:rPr lang="en" sz="800" b="1" dirty="0">
                <a:solidFill>
                  <a:schemeClr val="dk1"/>
                </a:solidFill>
                <a:latin typeface="Times New Roman"/>
                <a:ea typeface="Times New Roman"/>
                <a:cs typeface="Times New Roman"/>
                <a:sym typeface="Times New Roman"/>
              </a:rPr>
              <a:t>          </a:t>
            </a:r>
            <a:r>
              <a:rPr lang="en" sz="900" b="1" dirty="0">
                <a:solidFill>
                  <a:schemeClr val="dk1"/>
                </a:solidFill>
                <a:latin typeface="Times New Roman"/>
                <a:ea typeface="Times New Roman"/>
                <a:cs typeface="Times New Roman"/>
                <a:sym typeface="Times New Roman"/>
              </a:rPr>
              <a:t> </a:t>
            </a:r>
            <a:r>
              <a:rPr lang="en" sz="1300" b="1" dirty="0" smtClean="0">
                <a:solidFill>
                  <a:schemeClr val="dk1"/>
                </a:solidFill>
                <a:latin typeface="Times New Roman"/>
                <a:ea typeface="Times New Roman"/>
                <a:cs typeface="Times New Roman"/>
                <a:sym typeface="Times New Roman"/>
              </a:rPr>
              <a:t>Mini Project</a:t>
            </a:r>
            <a:r>
              <a:rPr lang="en" sz="1300" b="1" dirty="0" smtClean="0">
                <a:solidFill>
                  <a:schemeClr val="dk1"/>
                </a:solidFill>
                <a:latin typeface="Times New Roman"/>
                <a:ea typeface="Times New Roman"/>
                <a:cs typeface="Times New Roman"/>
                <a:sym typeface="Times New Roman"/>
              </a:rPr>
              <a:t> </a:t>
            </a:r>
            <a:r>
              <a:rPr lang="en" sz="1300" b="1" dirty="0">
                <a:solidFill>
                  <a:schemeClr val="dk1"/>
                </a:solidFill>
                <a:latin typeface="Times New Roman"/>
                <a:ea typeface="Times New Roman"/>
                <a:cs typeface="Times New Roman"/>
                <a:sym typeface="Times New Roman"/>
              </a:rPr>
              <a:t>Guide                                                                                                            Program Coordinator</a:t>
            </a: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b="1" dirty="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solidFill>
                <a:schemeClr val="dk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p:nvPr/>
        </p:nvSpPr>
        <p:spPr>
          <a:xfrm>
            <a:off x="61075" y="63425"/>
            <a:ext cx="9018600" cy="5002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600" b="1" dirty="0">
                <a:solidFill>
                  <a:schemeClr val="dk1"/>
                </a:solidFill>
                <a:latin typeface="Times New Roman"/>
                <a:ea typeface="Times New Roman"/>
                <a:cs typeface="Times New Roman"/>
                <a:sym typeface="Times New Roman"/>
              </a:rPr>
              <a:t>5. Testing and Validation:</a:t>
            </a:r>
            <a:endParaRPr sz="1600" b="1">
              <a:solidFill>
                <a:schemeClr val="dk1"/>
              </a:solidFill>
              <a:latin typeface="Times New Roman"/>
              <a:ea typeface="Times New Roman"/>
              <a:cs typeface="Times New Roman"/>
              <a:sym typeface="Times New Roman"/>
            </a:endParaRPr>
          </a:p>
          <a:p>
            <a:pPr marL="914400" lvl="1" indent="-330200" algn="just" rtl="0">
              <a:lnSpc>
                <a:spcPct val="115000"/>
              </a:lnSpc>
              <a:spcBef>
                <a:spcPts val="120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Creation of comprehensive test benches to simulate different scenarios and validate system behavior.</a:t>
            </a:r>
            <a:endParaRPr sz="1600">
              <a:solidFill>
                <a:schemeClr val="dk1"/>
              </a:solidFill>
              <a:latin typeface="Times New Roman"/>
              <a:ea typeface="Times New Roman"/>
              <a:cs typeface="Times New Roman"/>
              <a:sym typeface="Times New Roman"/>
            </a:endParaRPr>
          </a:p>
          <a:p>
            <a:pPr marL="914400" lvl="1" indent="-330200" algn="just" rtl="0">
              <a:lnSpc>
                <a:spcPct val="115000"/>
              </a:lnSpc>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Execution of tests under normal and edge conditions to ensure reliability and robustness.</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600" b="1" dirty="0">
                <a:solidFill>
                  <a:schemeClr val="dk1"/>
                </a:solidFill>
                <a:latin typeface="Times New Roman"/>
                <a:ea typeface="Times New Roman"/>
                <a:cs typeface="Times New Roman"/>
                <a:sym typeface="Times New Roman"/>
              </a:rPr>
              <a:t>6. Synthesis and Report Generation:</a:t>
            </a:r>
            <a:endParaRPr sz="1600" b="1">
              <a:solidFill>
                <a:schemeClr val="dk1"/>
              </a:solidFill>
              <a:latin typeface="Times New Roman"/>
              <a:ea typeface="Times New Roman"/>
              <a:cs typeface="Times New Roman"/>
              <a:sym typeface="Times New Roman"/>
            </a:endParaRPr>
          </a:p>
          <a:p>
            <a:pPr marL="914400" lvl="1" indent="-330200" algn="just" rtl="0">
              <a:lnSpc>
                <a:spcPct val="115000"/>
              </a:lnSpc>
              <a:spcBef>
                <a:spcPts val="120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Schematic synthesis and Generation of reports with respect to the area, power, gate, Quality of Result(QoR).</a:t>
            </a:r>
            <a:endParaRPr sz="1800">
              <a:solidFill>
                <a:schemeClr val="dk2"/>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p:nvPr/>
        </p:nvSpPr>
        <p:spPr>
          <a:xfrm>
            <a:off x="138350" y="163275"/>
            <a:ext cx="8889900" cy="48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smtClean="0">
                <a:solidFill>
                  <a:srgbClr val="351C75"/>
                </a:solidFill>
                <a:latin typeface="Times New Roman"/>
                <a:ea typeface="Times New Roman"/>
                <a:cs typeface="Times New Roman"/>
                <a:sym typeface="Times New Roman"/>
              </a:rPr>
              <a:t>2. Objective</a:t>
            </a:r>
            <a:endParaRPr sz="2200" b="1">
              <a:solidFill>
                <a:srgbClr val="351C75"/>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 sz="1800" b="1" dirty="0">
                <a:solidFill>
                  <a:schemeClr val="dk1"/>
                </a:solidFill>
                <a:latin typeface="Times New Roman"/>
                <a:ea typeface="Times New Roman"/>
                <a:cs typeface="Times New Roman"/>
                <a:sym typeface="Times New Roman"/>
              </a:rPr>
              <a:t>The objective of this mini-project are:</a:t>
            </a:r>
            <a:endParaRPr sz="1800" b="1">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 sz="1800" dirty="0">
                <a:solidFill>
                  <a:schemeClr val="dk1"/>
                </a:solidFill>
                <a:latin typeface="Times New Roman"/>
                <a:ea typeface="Times New Roman"/>
                <a:cs typeface="Times New Roman"/>
                <a:sym typeface="Times New Roman"/>
              </a:rPr>
              <a:t>1. To design and implement an automatic subway ticketing system using Verilog.</a:t>
            </a:r>
            <a:endParaRPr sz="18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 sz="1800" dirty="0">
                <a:solidFill>
                  <a:schemeClr val="dk1"/>
                </a:solidFill>
                <a:latin typeface="Times New Roman"/>
                <a:ea typeface="Times New Roman"/>
                <a:cs typeface="Times New Roman"/>
                <a:sym typeface="Times New Roman"/>
              </a:rPr>
              <a:t>2. Enhancing the functionality to operate for multiple denomination and difference amount        dispensing.</a:t>
            </a:r>
            <a:endParaRPr sz="18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 sz="1800" dirty="0">
                <a:solidFill>
                  <a:schemeClr val="dk1"/>
                </a:solidFill>
                <a:latin typeface="Times New Roman"/>
                <a:ea typeface="Times New Roman"/>
                <a:cs typeface="Times New Roman"/>
                <a:sym typeface="Times New Roman"/>
              </a:rPr>
              <a:t>3.  To synthesize the design and </a:t>
            </a:r>
            <a:r>
              <a:rPr lang="en" sz="1800" dirty="0" smtClean="0">
                <a:solidFill>
                  <a:schemeClr val="dk1"/>
                </a:solidFill>
                <a:latin typeface="Times New Roman"/>
                <a:ea typeface="Times New Roman"/>
                <a:cs typeface="Times New Roman"/>
                <a:sym typeface="Times New Roman"/>
              </a:rPr>
              <a:t>generating </a:t>
            </a:r>
            <a:r>
              <a:rPr lang="en" sz="1800" dirty="0">
                <a:solidFill>
                  <a:schemeClr val="dk1"/>
                </a:solidFill>
                <a:latin typeface="Times New Roman"/>
                <a:ea typeface="Times New Roman"/>
                <a:cs typeface="Times New Roman"/>
                <a:sym typeface="Times New Roman"/>
              </a:rPr>
              <a:t>comprehensive reports on area, gate count, quality of results (QoR), timing, and power, </a:t>
            </a:r>
            <a:r>
              <a:rPr lang="en" sz="1800" dirty="0" smtClean="0">
                <a:solidFill>
                  <a:schemeClr val="dk1"/>
                </a:solidFill>
                <a:latin typeface="Times New Roman"/>
                <a:ea typeface="Times New Roman"/>
                <a:cs typeface="Times New Roman"/>
                <a:sym typeface="Times New Roman"/>
              </a:rPr>
              <a:t>and detailed </a:t>
            </a:r>
            <a:r>
              <a:rPr lang="en" sz="1800" dirty="0">
                <a:solidFill>
                  <a:schemeClr val="dk1"/>
                </a:solidFill>
                <a:latin typeface="Times New Roman"/>
                <a:ea typeface="Times New Roman"/>
                <a:cs typeface="Times New Roman"/>
                <a:sym typeface="Times New Roman"/>
              </a:rPr>
              <a:t>analysis </a:t>
            </a:r>
            <a:r>
              <a:rPr lang="en" sz="1800" dirty="0" smtClean="0">
                <a:solidFill>
                  <a:schemeClr val="dk1"/>
                </a:solidFill>
                <a:latin typeface="Times New Roman"/>
                <a:ea typeface="Times New Roman"/>
                <a:cs typeface="Times New Roman"/>
                <a:sym typeface="Times New Roman"/>
              </a:rPr>
              <a:t>of the reports to ensure optimal performance and efficiency.</a:t>
            </a:r>
            <a:endParaRPr sz="18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1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p:nvPr/>
        </p:nvSpPr>
        <p:spPr>
          <a:xfrm>
            <a:off x="149675" y="151950"/>
            <a:ext cx="8889900" cy="4853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200" b="1" dirty="0" smtClean="0">
                <a:solidFill>
                  <a:srgbClr val="351C75"/>
                </a:solidFill>
                <a:latin typeface="Times New Roman"/>
                <a:ea typeface="Times New Roman"/>
                <a:cs typeface="Times New Roman"/>
                <a:sym typeface="Times New Roman"/>
              </a:rPr>
              <a:t>3. Problem </a:t>
            </a:r>
            <a:r>
              <a:rPr lang="en" sz="2200" b="1" dirty="0">
                <a:solidFill>
                  <a:srgbClr val="351C75"/>
                </a:solidFill>
                <a:latin typeface="Times New Roman"/>
                <a:ea typeface="Times New Roman"/>
                <a:cs typeface="Times New Roman"/>
                <a:sym typeface="Times New Roman"/>
              </a:rPr>
              <a:t>Statement</a:t>
            </a:r>
            <a:endParaRPr sz="2200" b="1">
              <a:solidFill>
                <a:srgbClr val="351C75"/>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Ticket dispensing become a challenging </a:t>
            </a:r>
            <a:r>
              <a:rPr lang="en" sz="1600" dirty="0" smtClean="0">
                <a:solidFill>
                  <a:schemeClr val="dk1"/>
                </a:solidFill>
                <a:latin typeface="Times New Roman"/>
                <a:ea typeface="Times New Roman"/>
                <a:cs typeface="Times New Roman"/>
                <a:sym typeface="Times New Roman"/>
              </a:rPr>
              <a:t>task in </a:t>
            </a:r>
            <a:r>
              <a:rPr lang="en" sz="1600" dirty="0">
                <a:solidFill>
                  <a:schemeClr val="dk1"/>
                </a:solidFill>
                <a:latin typeface="Times New Roman"/>
                <a:ea typeface="Times New Roman"/>
                <a:cs typeface="Times New Roman"/>
                <a:sym typeface="Times New Roman"/>
              </a:rPr>
              <a:t>nowadays due increased number </a:t>
            </a:r>
            <a:r>
              <a:rPr lang="en" sz="1600" dirty="0" smtClean="0">
                <a:solidFill>
                  <a:schemeClr val="dk1"/>
                </a:solidFill>
                <a:latin typeface="Times New Roman"/>
                <a:ea typeface="Times New Roman"/>
                <a:cs typeface="Times New Roman"/>
                <a:sym typeface="Times New Roman"/>
              </a:rPr>
              <a:t>of Passengers.Hence, </a:t>
            </a:r>
            <a:r>
              <a:rPr lang="en" sz="1600" dirty="0">
                <a:solidFill>
                  <a:schemeClr val="dk1"/>
                </a:solidFill>
                <a:latin typeface="Times New Roman"/>
                <a:ea typeface="Times New Roman"/>
                <a:cs typeface="Times New Roman"/>
                <a:sym typeface="Times New Roman"/>
              </a:rPr>
              <a:t>there is need for automatic subway ticketing system for passenger convenience.</a:t>
            </a:r>
            <a:endParaRPr sz="1600">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This challenge can be addressed with available technologies</a:t>
            </a:r>
            <a:endParaRPr sz="16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pic>
        <p:nvPicPr>
          <p:cNvPr id="119" name="Google Shape;119;p23"/>
          <p:cNvPicPr preferRelativeResize="0"/>
          <p:nvPr/>
        </p:nvPicPr>
        <p:blipFill>
          <a:blip r:embed="rId3">
            <a:alphaModFix/>
          </a:blip>
          <a:stretch>
            <a:fillRect/>
          </a:stretch>
        </p:blipFill>
        <p:spPr>
          <a:xfrm>
            <a:off x="246600" y="1852975"/>
            <a:ext cx="4239274" cy="2919450"/>
          </a:xfrm>
          <a:prstGeom prst="rect">
            <a:avLst/>
          </a:prstGeom>
          <a:noFill/>
          <a:ln>
            <a:noFill/>
          </a:ln>
        </p:spPr>
      </p:pic>
      <p:pic>
        <p:nvPicPr>
          <p:cNvPr id="120" name="Google Shape;120;p23"/>
          <p:cNvPicPr preferRelativeResize="0"/>
          <p:nvPr/>
        </p:nvPicPr>
        <p:blipFill>
          <a:blip r:embed="rId4">
            <a:alphaModFix/>
          </a:blip>
          <a:stretch>
            <a:fillRect/>
          </a:stretch>
        </p:blipFill>
        <p:spPr>
          <a:xfrm>
            <a:off x="4572000" y="1852975"/>
            <a:ext cx="3991100" cy="2919450"/>
          </a:xfrm>
          <a:prstGeom prst="rect">
            <a:avLst/>
          </a:prstGeom>
          <a:noFill/>
          <a:ln>
            <a:noFill/>
          </a:ln>
        </p:spPr>
      </p:pic>
      <p:sp>
        <p:nvSpPr>
          <p:cNvPr id="121" name="Google Shape;121;p23"/>
          <p:cNvSpPr txBox="1"/>
          <p:nvPr/>
        </p:nvSpPr>
        <p:spPr>
          <a:xfrm>
            <a:off x="4732450" y="4772425"/>
            <a:ext cx="39246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*Related Images (Source: Google Images)</a:t>
            </a:r>
            <a:endParaRPr b="1">
              <a:solidFill>
                <a:schemeClr val="dk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p:nvPr/>
        </p:nvSpPr>
        <p:spPr>
          <a:xfrm>
            <a:off x="104325" y="117950"/>
            <a:ext cx="8493000" cy="47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smtClean="0">
                <a:solidFill>
                  <a:srgbClr val="351C75"/>
                </a:solidFill>
                <a:latin typeface="Times New Roman"/>
                <a:ea typeface="Times New Roman"/>
                <a:cs typeface="Times New Roman"/>
                <a:sym typeface="Times New Roman"/>
              </a:rPr>
              <a:t>4. Literature </a:t>
            </a:r>
            <a:r>
              <a:rPr lang="en" sz="2200" b="1" dirty="0">
                <a:solidFill>
                  <a:srgbClr val="351C75"/>
                </a:solidFill>
                <a:latin typeface="Times New Roman"/>
                <a:ea typeface="Times New Roman"/>
                <a:cs typeface="Times New Roman"/>
                <a:sym typeface="Times New Roman"/>
              </a:rPr>
              <a:t>Review</a:t>
            </a:r>
            <a:endParaRPr sz="22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20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20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2000" b="1">
              <a:solidFill>
                <a:srgbClr val="351C75"/>
              </a:solidFill>
              <a:latin typeface="Times New Roman"/>
              <a:ea typeface="Times New Roman"/>
              <a:cs typeface="Times New Roman"/>
              <a:sym typeface="Times New Roman"/>
            </a:endParaRPr>
          </a:p>
        </p:txBody>
      </p:sp>
      <p:pic>
        <p:nvPicPr>
          <p:cNvPr id="127" name="Google Shape;127;p24"/>
          <p:cNvPicPr preferRelativeResize="0"/>
          <p:nvPr/>
        </p:nvPicPr>
        <p:blipFill>
          <a:blip r:embed="rId3">
            <a:alphaModFix/>
          </a:blip>
          <a:stretch>
            <a:fillRect/>
          </a:stretch>
        </p:blipFill>
        <p:spPr>
          <a:xfrm>
            <a:off x="862025" y="647700"/>
            <a:ext cx="3959451" cy="2497825"/>
          </a:xfrm>
          <a:prstGeom prst="rect">
            <a:avLst/>
          </a:prstGeom>
          <a:noFill/>
          <a:ln>
            <a:noFill/>
          </a:ln>
        </p:spPr>
      </p:pic>
      <p:sp>
        <p:nvSpPr>
          <p:cNvPr id="128" name="Google Shape;128;p24"/>
          <p:cNvSpPr txBox="1"/>
          <p:nvPr/>
        </p:nvSpPr>
        <p:spPr>
          <a:xfrm>
            <a:off x="5036925" y="208650"/>
            <a:ext cx="4011900" cy="2678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a:solidFill>
                  <a:srgbClr val="351C75"/>
                </a:solidFill>
                <a:latin typeface="Times New Roman"/>
                <a:ea typeface="Times New Roman"/>
                <a:cs typeface="Times New Roman"/>
                <a:sym typeface="Times New Roman"/>
              </a:rPr>
              <a:t>Previous work:</a:t>
            </a:r>
            <a:endParaRPr sz="1800" b="1">
              <a:solidFill>
                <a:srgbClr val="351C75"/>
              </a:solidFill>
              <a:latin typeface="Times New Roman"/>
              <a:ea typeface="Times New Roman"/>
              <a:cs typeface="Times New Roman"/>
              <a:sym typeface="Times New Roman"/>
            </a:endParaRPr>
          </a:p>
          <a:p>
            <a:pPr marL="0" lvl="0" indent="0" algn="just" rtl="0">
              <a:spcBef>
                <a:spcPts val="0"/>
              </a:spcBef>
              <a:spcAft>
                <a:spcPts val="0"/>
              </a:spcAft>
              <a:buNone/>
            </a:pPr>
            <a:r>
              <a:rPr lang="en" sz="1600">
                <a:solidFill>
                  <a:schemeClr val="dk1"/>
                </a:solidFill>
                <a:latin typeface="Times New Roman"/>
                <a:ea typeface="Times New Roman"/>
                <a:cs typeface="Times New Roman"/>
                <a:sym typeface="Times New Roman"/>
              </a:rPr>
              <a:t>A Subway Automatic Ticket Booking System implemented using Verilog is like a smart machine that helps people buy tickets for subway rides. Verilog is a special computer language used to program electronic devices. In this system, when a passenger wants to purchase a subway ticket, they interact with the machine by pressing buttons or touching a screen.</a:t>
            </a:r>
            <a:endParaRPr sz="1600">
              <a:solidFill>
                <a:schemeClr val="dk1"/>
              </a:solidFill>
              <a:latin typeface="Times New Roman"/>
              <a:ea typeface="Times New Roman"/>
              <a:cs typeface="Times New Roman"/>
              <a:sym typeface="Times New Roman"/>
            </a:endParaRPr>
          </a:p>
        </p:txBody>
      </p:sp>
      <p:sp>
        <p:nvSpPr>
          <p:cNvPr id="129" name="Google Shape;129;p24"/>
          <p:cNvSpPr txBox="1"/>
          <p:nvPr/>
        </p:nvSpPr>
        <p:spPr>
          <a:xfrm>
            <a:off x="387800" y="3066150"/>
            <a:ext cx="8629200" cy="2077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b="1">
                <a:latin typeface="Times New Roman"/>
                <a:ea typeface="Times New Roman"/>
                <a:cs typeface="Times New Roman"/>
                <a:sym typeface="Times New Roman"/>
              </a:rPr>
              <a:t> </a:t>
            </a:r>
            <a:r>
              <a:rPr lang="en" sz="1600">
                <a:latin typeface="Times New Roman"/>
                <a:ea typeface="Times New Roman"/>
                <a:cs typeface="Times New Roman"/>
                <a:sym typeface="Times New Roman"/>
              </a:rPr>
              <a:t>The Verilog algorithm inside the machine processes their choices and calculates the fare. This process is quick and efficient, making it easy for people to get their subway tickets without the need for human intervention. It's like a digital ticket vending machine that simplifies the ticket-buying process for subway passengers</a:t>
            </a:r>
            <a:endParaRPr sz="1600">
              <a:latin typeface="Times New Roman"/>
              <a:ea typeface="Times New Roman"/>
              <a:cs typeface="Times New Roman"/>
              <a:sym typeface="Times New Roman"/>
            </a:endParaRPr>
          </a:p>
          <a:p>
            <a:pPr marL="0" lvl="0" indent="0" algn="just" rtl="0">
              <a:spcBef>
                <a:spcPts val="0"/>
              </a:spcBef>
              <a:spcAft>
                <a:spcPts val="0"/>
              </a:spcAft>
              <a:buNone/>
            </a:pPr>
            <a:endParaRPr b="1">
              <a:solidFill>
                <a:srgbClr val="351C75"/>
              </a:solidFill>
              <a:latin typeface="Times New Roman"/>
              <a:ea typeface="Times New Roman"/>
              <a:cs typeface="Times New Roman"/>
              <a:sym typeface="Times New Roman"/>
            </a:endParaRPr>
          </a:p>
          <a:p>
            <a:pPr marL="0" lvl="0" indent="0" algn="just" rtl="0">
              <a:spcBef>
                <a:spcPts val="0"/>
              </a:spcBef>
              <a:spcAft>
                <a:spcPts val="0"/>
              </a:spcAft>
              <a:buNone/>
            </a:pPr>
            <a:r>
              <a:rPr lang="en" sz="1700" b="1">
                <a:solidFill>
                  <a:srgbClr val="351C75"/>
                </a:solidFill>
                <a:latin typeface="Times New Roman"/>
                <a:ea typeface="Times New Roman"/>
                <a:cs typeface="Times New Roman"/>
                <a:sym typeface="Times New Roman"/>
              </a:rPr>
              <a:t>Gap Analysis:</a:t>
            </a:r>
            <a:endParaRPr sz="1700" b="1">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 sz="1500">
                <a:solidFill>
                  <a:schemeClr val="dk1"/>
                </a:solidFill>
                <a:latin typeface="Times New Roman"/>
                <a:ea typeface="Times New Roman"/>
                <a:cs typeface="Times New Roman"/>
                <a:sym typeface="Times New Roman"/>
              </a:rPr>
              <a:t>Previously modeled Automatic Subway Ticketing System (ASTS) does not offer flexibility in dispensing different amounts or in adding more routes</a:t>
            </a:r>
            <a:endParaRPr sz="15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16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p:nvPr/>
        </p:nvSpPr>
        <p:spPr>
          <a:xfrm>
            <a:off x="67425" y="80475"/>
            <a:ext cx="8906100" cy="413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351C75"/>
                </a:solidFill>
                <a:latin typeface="Times New Roman"/>
                <a:ea typeface="Times New Roman"/>
                <a:cs typeface="Times New Roman"/>
                <a:sym typeface="Times New Roman"/>
              </a:rPr>
              <a:t>Summary of the Literature Survey</a:t>
            </a:r>
            <a:endParaRPr sz="2200" b="1">
              <a:solidFill>
                <a:srgbClr val="351C75"/>
              </a:solidFill>
              <a:latin typeface="Times New Roman"/>
              <a:ea typeface="Times New Roman"/>
              <a:cs typeface="Times New Roman"/>
              <a:sym typeface="Times New Roman"/>
            </a:endParaRPr>
          </a:p>
        </p:txBody>
      </p:sp>
      <p:graphicFrame>
        <p:nvGraphicFramePr>
          <p:cNvPr id="135" name="Google Shape;135;p25"/>
          <p:cNvGraphicFramePr/>
          <p:nvPr/>
        </p:nvGraphicFramePr>
        <p:xfrm>
          <a:off x="177850" y="613550"/>
          <a:ext cx="8707000" cy="4377600"/>
        </p:xfrm>
        <a:graphic>
          <a:graphicData uri="http://schemas.openxmlformats.org/drawingml/2006/table">
            <a:tbl>
              <a:tblPr>
                <a:noFill/>
                <a:tableStyleId>{25611A31-D14D-4519-8181-1965143952E7}</a:tableStyleId>
              </a:tblPr>
              <a:tblGrid>
                <a:gridCol w="1774100"/>
                <a:gridCol w="1578050"/>
                <a:gridCol w="1370600"/>
                <a:gridCol w="2275475"/>
                <a:gridCol w="1708775"/>
              </a:tblGrid>
              <a:tr h="431825">
                <a:tc>
                  <a:txBody>
                    <a:bodyPr/>
                    <a:lstStyle/>
                    <a:p>
                      <a:pPr marL="0" lvl="0" indent="0" algn="ctr" rtl="0">
                        <a:spcBef>
                          <a:spcPts val="0"/>
                        </a:spcBef>
                        <a:spcAft>
                          <a:spcPts val="0"/>
                        </a:spcAft>
                        <a:buNone/>
                      </a:pPr>
                      <a:r>
                        <a:rPr lang="en" sz="1500" b="1">
                          <a:solidFill>
                            <a:srgbClr val="0000FF"/>
                          </a:solidFill>
                          <a:latin typeface="Times New Roman"/>
                          <a:ea typeface="Times New Roman"/>
                          <a:cs typeface="Times New Roman"/>
                          <a:sym typeface="Times New Roman"/>
                        </a:rPr>
                        <a:t>TITLE</a:t>
                      </a:r>
                      <a:endParaRPr sz="1500" b="1">
                        <a:solidFill>
                          <a:srgbClr val="0000FF"/>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b="1">
                          <a:solidFill>
                            <a:srgbClr val="0000FF"/>
                          </a:solidFill>
                          <a:latin typeface="Times New Roman"/>
                          <a:ea typeface="Times New Roman"/>
                          <a:cs typeface="Times New Roman"/>
                          <a:sym typeface="Times New Roman"/>
                        </a:rPr>
                        <a:t>AUTHOR</a:t>
                      </a:r>
                      <a:endParaRPr b="1">
                        <a:solidFill>
                          <a:srgbClr val="0000FF"/>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200" b="1">
                          <a:solidFill>
                            <a:srgbClr val="0000FF"/>
                          </a:solidFill>
                          <a:latin typeface="Times New Roman"/>
                          <a:ea typeface="Times New Roman"/>
                          <a:cs typeface="Times New Roman"/>
                          <a:sym typeface="Times New Roman"/>
                        </a:rPr>
                        <a:t>PUBLISHED IN</a:t>
                      </a:r>
                      <a:endParaRPr sz="1200" b="1">
                        <a:solidFill>
                          <a:srgbClr val="0000FF"/>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solidFill>
                            <a:srgbClr val="0000FF"/>
                          </a:solidFill>
                          <a:latin typeface="Times New Roman"/>
                          <a:ea typeface="Times New Roman"/>
                          <a:cs typeface="Times New Roman"/>
                          <a:sym typeface="Times New Roman"/>
                        </a:rPr>
                        <a:t>METHODOLOGY</a:t>
                      </a:r>
                      <a:endParaRPr b="1">
                        <a:solidFill>
                          <a:srgbClr val="0000FF"/>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solidFill>
                            <a:srgbClr val="0000FF"/>
                          </a:solidFill>
                          <a:latin typeface="Times New Roman"/>
                          <a:ea typeface="Times New Roman"/>
                          <a:cs typeface="Times New Roman"/>
                          <a:sym typeface="Times New Roman"/>
                        </a:rPr>
                        <a:t>LIMITATION</a:t>
                      </a:r>
                      <a:endParaRPr b="1">
                        <a:solidFill>
                          <a:srgbClr val="0000FF"/>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EAD1DC"/>
                    </a:solidFill>
                  </a:tcPr>
                </a:tc>
              </a:tr>
              <a:tr h="1099700">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Design of Vending Machine Using Verilog HDL.</a:t>
                      </a:r>
                      <a:endParaRPr sz="1200">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C9DAF8"/>
                    </a:solidFill>
                  </a:tcPr>
                </a:tc>
                <a:tc>
                  <a:txBody>
                    <a:bodyPr/>
                    <a:lstStyle/>
                    <a:p>
                      <a:pPr marL="0" lvl="0" indent="0" algn="l" rtl="0">
                        <a:lnSpc>
                          <a:spcPct val="100000"/>
                        </a:lnSpc>
                        <a:spcBef>
                          <a:spcPts val="1200"/>
                        </a:spcBef>
                        <a:spcAft>
                          <a:spcPts val="0"/>
                        </a:spcAft>
                        <a:buNone/>
                      </a:pPr>
                      <a:r>
                        <a:rPr lang="en" sz="1200">
                          <a:latin typeface="Times New Roman"/>
                          <a:ea typeface="Times New Roman"/>
                          <a:cs typeface="Times New Roman"/>
                          <a:sym typeface="Times New Roman"/>
                        </a:rPr>
                        <a:t>A. Krishna Kumar</a:t>
                      </a:r>
                      <a:endParaRPr sz="1200">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200">
                          <a:latin typeface="Times New Roman"/>
                          <a:ea typeface="Times New Roman"/>
                          <a:cs typeface="Times New Roman"/>
                          <a:sym typeface="Times New Roman"/>
                        </a:rPr>
                        <a:t>G. Ashritha</a:t>
                      </a:r>
                      <a:endParaRPr sz="1200">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200">
                          <a:latin typeface="Times New Roman"/>
                          <a:ea typeface="Times New Roman"/>
                          <a:cs typeface="Times New Roman"/>
                          <a:sym typeface="Times New Roman"/>
                        </a:rPr>
                        <a:t>D. Deepika</a:t>
                      </a:r>
                      <a:endParaRPr sz="1200">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EFEFEF"/>
                    </a:solidFill>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2018</a:t>
                      </a:r>
                      <a:endParaRPr sz="1200">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F4CCCC"/>
                    </a:solidFill>
                  </a:tcPr>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Model of a sequential machine has inputs, outputs and internal states. </a:t>
                      </a:r>
                      <a:endParaRPr sz="1200">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Fixed coin denominations</a:t>
                      </a:r>
                      <a:endParaRPr sz="1200">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EAD1DC"/>
                    </a:solidFill>
                  </a:tcPr>
                </a:tc>
              </a:tr>
              <a:tr h="1405200">
                <a:tc>
                  <a:txBody>
                    <a:bodyPr/>
                    <a:lstStyle/>
                    <a:p>
                      <a:pPr marL="0" lvl="0" indent="0" algn="l" rtl="0">
                        <a:lnSpc>
                          <a:spcPct val="115000"/>
                        </a:lnSpc>
                        <a:spcBef>
                          <a:spcPts val="1200"/>
                        </a:spcBef>
                        <a:spcAft>
                          <a:spcPts val="0"/>
                        </a:spcAft>
                        <a:buNone/>
                      </a:pPr>
                      <a:r>
                        <a:rPr lang="en" sz="1200">
                          <a:solidFill>
                            <a:srgbClr val="333333"/>
                          </a:solidFill>
                          <a:highlight>
                            <a:srgbClr val="C9DAF8"/>
                          </a:highlight>
                          <a:latin typeface="Times New Roman"/>
                          <a:ea typeface="Times New Roman"/>
                          <a:cs typeface="Times New Roman"/>
                          <a:sym typeface="Times New Roman"/>
                        </a:rPr>
                        <a:t>Design and implementation of subway automatic ticketing system based on Verilog HDL.</a:t>
                      </a:r>
                      <a:endParaRPr sz="1200">
                        <a:solidFill>
                          <a:srgbClr val="333333"/>
                        </a:solidFill>
                        <a:highlight>
                          <a:srgbClr val="C9DAF8"/>
                        </a:highlight>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C9DAF8"/>
                    </a:solidFill>
                  </a:tcPr>
                </a:tc>
                <a:tc>
                  <a:txBody>
                    <a:bodyPr/>
                    <a:lstStyle/>
                    <a:p>
                      <a:pPr marL="0" lvl="0" indent="0" algn="l" rtl="0">
                        <a:lnSpc>
                          <a:spcPct val="100000"/>
                        </a:lnSpc>
                        <a:spcBef>
                          <a:spcPts val="1200"/>
                        </a:spcBef>
                        <a:spcAft>
                          <a:spcPts val="0"/>
                        </a:spcAft>
                        <a:buNone/>
                      </a:pPr>
                      <a:r>
                        <a:rPr lang="en" sz="1200">
                          <a:solidFill>
                            <a:srgbClr val="333333"/>
                          </a:solidFill>
                          <a:highlight>
                            <a:srgbClr val="EFEFEF"/>
                          </a:highlight>
                          <a:latin typeface="Times New Roman"/>
                          <a:ea typeface="Times New Roman"/>
                          <a:cs typeface="Times New Roman"/>
                          <a:sym typeface="Times New Roman"/>
                        </a:rPr>
                        <a:t>Liu ZiXuan</a:t>
                      </a:r>
                      <a:endParaRPr sz="1200">
                        <a:solidFill>
                          <a:srgbClr val="333333"/>
                        </a:solidFill>
                        <a:highlight>
                          <a:srgbClr val="EFEFEF"/>
                        </a:highlight>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200">
                          <a:solidFill>
                            <a:srgbClr val="333333"/>
                          </a:solidFill>
                          <a:highlight>
                            <a:srgbClr val="EFEFEF"/>
                          </a:highlight>
                          <a:latin typeface="Times New Roman"/>
                          <a:ea typeface="Times New Roman"/>
                          <a:cs typeface="Times New Roman"/>
                          <a:sym typeface="Times New Roman"/>
                        </a:rPr>
                        <a:t>Li Chao</a:t>
                      </a:r>
                      <a:endParaRPr sz="1200">
                        <a:solidFill>
                          <a:srgbClr val="333333"/>
                        </a:solidFill>
                        <a:highlight>
                          <a:srgbClr val="EFEFEF"/>
                        </a:highlight>
                        <a:latin typeface="Times New Roman"/>
                        <a:ea typeface="Times New Roman"/>
                        <a:cs typeface="Times New Roman"/>
                        <a:sym typeface="Times New Roman"/>
                      </a:endParaRPr>
                    </a:p>
                    <a:p>
                      <a:pPr marL="0" lvl="0" indent="0" algn="l" rtl="0">
                        <a:lnSpc>
                          <a:spcPct val="100000"/>
                        </a:lnSpc>
                        <a:spcBef>
                          <a:spcPts val="1200"/>
                        </a:spcBef>
                        <a:spcAft>
                          <a:spcPts val="1200"/>
                        </a:spcAft>
                        <a:buNone/>
                      </a:pPr>
                      <a:r>
                        <a:rPr lang="en" sz="1200">
                          <a:solidFill>
                            <a:srgbClr val="333333"/>
                          </a:solidFill>
                          <a:highlight>
                            <a:srgbClr val="EFEFEF"/>
                          </a:highlight>
                          <a:latin typeface="Times New Roman"/>
                          <a:ea typeface="Times New Roman"/>
                          <a:cs typeface="Times New Roman"/>
                          <a:sym typeface="Times New Roman"/>
                        </a:rPr>
                        <a:t>Yang Guo Yuan</a:t>
                      </a:r>
                      <a:endParaRPr sz="1200">
                        <a:solidFill>
                          <a:srgbClr val="333333"/>
                        </a:solidFill>
                        <a:highlight>
                          <a:srgbClr val="EFEFEF"/>
                        </a:highlight>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EFEFEF"/>
                    </a:solidFill>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2022</a:t>
                      </a:r>
                      <a:endParaRPr sz="1200">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F4CCCC"/>
                    </a:solidFill>
                  </a:tcPr>
                </a:tc>
                <a:tc>
                  <a:txBody>
                    <a:bodyPr/>
                    <a:lstStyle/>
                    <a:p>
                      <a:pPr marL="0" lvl="0" indent="0" algn="just" rtl="0">
                        <a:lnSpc>
                          <a:spcPct val="115000"/>
                        </a:lnSpc>
                        <a:spcBef>
                          <a:spcPts val="1200"/>
                        </a:spcBef>
                        <a:spcAft>
                          <a:spcPts val="0"/>
                        </a:spcAft>
                        <a:buNone/>
                      </a:pPr>
                      <a:r>
                        <a:rPr lang="en" sz="1200">
                          <a:solidFill>
                            <a:srgbClr val="333333"/>
                          </a:solidFill>
                          <a:highlight>
                            <a:srgbClr val="FFF2CC"/>
                          </a:highlight>
                          <a:latin typeface="Times New Roman"/>
                          <a:ea typeface="Times New Roman"/>
                          <a:cs typeface="Times New Roman"/>
                          <a:sym typeface="Times New Roman"/>
                        </a:rPr>
                        <a:t>The paper also simulates the ticket selection module, coin calculation module, change processing module and display interface module on Quartus II 13.1.</a:t>
                      </a:r>
                      <a:endParaRPr sz="1200">
                        <a:solidFill>
                          <a:srgbClr val="333333"/>
                        </a:solidFill>
                        <a:highlight>
                          <a:srgbClr val="FFF2CC"/>
                        </a:highlight>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Scalability, flexibility, integration, and Poor possibility coverage</a:t>
                      </a:r>
                      <a:endParaRPr sz="1200">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EAD1DC"/>
                    </a:solidFill>
                  </a:tcPr>
                </a:tc>
              </a:tr>
              <a:tr h="1440875">
                <a:tc>
                  <a:txBody>
                    <a:bodyPr/>
                    <a:lstStyle/>
                    <a:p>
                      <a:pPr marL="0" lvl="0" indent="0" algn="l" rtl="0">
                        <a:lnSpc>
                          <a:spcPct val="115000"/>
                        </a:lnSpc>
                        <a:spcBef>
                          <a:spcPts val="1200"/>
                        </a:spcBef>
                        <a:spcAft>
                          <a:spcPts val="0"/>
                        </a:spcAft>
                        <a:buNone/>
                      </a:pPr>
                      <a:r>
                        <a:rPr lang="en" sz="1200">
                          <a:solidFill>
                            <a:srgbClr val="111111"/>
                          </a:solidFill>
                          <a:highlight>
                            <a:srgbClr val="C9DAF8"/>
                          </a:highlight>
                          <a:latin typeface="Times New Roman"/>
                          <a:ea typeface="Times New Roman"/>
                          <a:cs typeface="Times New Roman"/>
                          <a:sym typeface="Times New Roman"/>
                        </a:rPr>
                        <a:t>Design of a Vending Machine Using Verilog HDL and Implementation in Genus &amp; Encounter.</a:t>
                      </a:r>
                      <a:endParaRPr sz="1200">
                        <a:solidFill>
                          <a:srgbClr val="111111"/>
                        </a:solidFill>
                        <a:highlight>
                          <a:srgbClr val="C9DAF8"/>
                        </a:highlight>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C9DAF8"/>
                    </a:solidFill>
                  </a:tcPr>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Mahamudul Hassan Fuad, Rahbar Yeassin, K. M. Mehedi Hassan, Md Mahmudunnabi Sykot, and Md Faysal Nayan</a:t>
                      </a:r>
                      <a:endParaRPr sz="1200">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EFEFEF"/>
                    </a:solidFill>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2023</a:t>
                      </a:r>
                      <a:endParaRPr sz="1200">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F4CCCC"/>
                    </a:solidFill>
                  </a:tcPr>
                </a:tc>
                <a:tc>
                  <a:txBody>
                    <a:bodyPr/>
                    <a:lstStyle/>
                    <a:p>
                      <a:pPr marL="0" lvl="0" indent="0" algn="just" rtl="0">
                        <a:lnSpc>
                          <a:spcPct val="115000"/>
                        </a:lnSpc>
                        <a:spcBef>
                          <a:spcPts val="1200"/>
                        </a:spcBef>
                        <a:spcAft>
                          <a:spcPts val="0"/>
                        </a:spcAft>
                        <a:buNone/>
                      </a:pPr>
                      <a:r>
                        <a:rPr lang="en" sz="1200">
                          <a:latin typeface="Times New Roman"/>
                          <a:ea typeface="Times New Roman"/>
                          <a:cs typeface="Times New Roman"/>
                          <a:sym typeface="Times New Roman"/>
                        </a:rPr>
                        <a:t>Design, implementation, and verification of a vending machine using the Finite State Machine (FSM) methodology in Verilog HDL. </a:t>
                      </a:r>
                      <a:endParaRPr sz="1200">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FFF2CC"/>
                    </a:solidFill>
                  </a:tcPr>
                </a:tc>
                <a:tc>
                  <a:txBody>
                    <a:bodyPr/>
                    <a:lstStyle/>
                    <a:p>
                      <a:pPr marL="0" lvl="0" indent="0" algn="just" rtl="0">
                        <a:lnSpc>
                          <a:spcPct val="115000"/>
                        </a:lnSpc>
                        <a:spcBef>
                          <a:spcPts val="1200"/>
                        </a:spcBef>
                        <a:spcAft>
                          <a:spcPts val="0"/>
                        </a:spcAft>
                        <a:buNone/>
                      </a:pPr>
                      <a:r>
                        <a:rPr lang="en" sz="1200">
                          <a:latin typeface="Times New Roman"/>
                          <a:ea typeface="Times New Roman"/>
                          <a:cs typeface="Times New Roman"/>
                          <a:sym typeface="Times New Roman"/>
                        </a:rPr>
                        <a:t>Does not offer flexibility in dispensing different amounts or in adding more products.</a:t>
                      </a:r>
                      <a:endParaRPr sz="1200">
                        <a:latin typeface="Times New Roman"/>
                        <a:ea typeface="Times New Roman"/>
                        <a:cs typeface="Times New Roman"/>
                        <a:sym typeface="Times New Roman"/>
                      </a:endParaRPr>
                    </a:p>
                  </a:txBody>
                  <a:tcPr marL="69225" marR="69225" marT="69225" marB="69225">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solidFill>
                      <a:srgbClr val="EAD1DC"/>
                    </a:solid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p:nvPr/>
        </p:nvSpPr>
        <p:spPr>
          <a:xfrm>
            <a:off x="121350" y="75300"/>
            <a:ext cx="8901300" cy="48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smtClean="0">
                <a:solidFill>
                  <a:srgbClr val="351C75"/>
                </a:solidFill>
                <a:latin typeface="Times New Roman"/>
                <a:ea typeface="Times New Roman"/>
                <a:cs typeface="Times New Roman"/>
                <a:sym typeface="Times New Roman"/>
              </a:rPr>
              <a:t>5. Methodology</a:t>
            </a:r>
            <a:endParaRPr sz="22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r>
              <a:rPr lang="en" sz="1800" b="1" dirty="0">
                <a:solidFill>
                  <a:srgbClr val="351C75"/>
                </a:solidFill>
                <a:latin typeface="Times New Roman"/>
                <a:ea typeface="Times New Roman"/>
                <a:cs typeface="Times New Roman"/>
                <a:sym typeface="Times New Roman"/>
              </a:rPr>
              <a:t>   </a:t>
            </a:r>
            <a:endParaRPr sz="1800" b="1">
              <a:solidFill>
                <a:srgbClr val="351C75"/>
              </a:solidFill>
              <a:latin typeface="Times New Roman"/>
              <a:ea typeface="Times New Roman"/>
              <a:cs typeface="Times New Roman"/>
              <a:sym typeface="Times New Roman"/>
            </a:endParaRPr>
          </a:p>
          <a:p>
            <a:pPr marL="457200" lvl="0" indent="0" algn="l" rtl="0">
              <a:spcBef>
                <a:spcPts val="0"/>
              </a:spcBef>
              <a:spcAft>
                <a:spcPts val="0"/>
              </a:spcAft>
              <a:buNone/>
            </a:pPr>
            <a:r>
              <a:rPr lang="en" sz="1800" b="1" dirty="0">
                <a:solidFill>
                  <a:srgbClr val="351C75"/>
                </a:solidFill>
                <a:latin typeface="Times New Roman"/>
                <a:ea typeface="Times New Roman"/>
                <a:cs typeface="Times New Roman"/>
                <a:sym typeface="Times New Roman"/>
              </a:rPr>
              <a:t>Tools and Technologies</a:t>
            </a:r>
            <a:endParaRPr sz="1800" b="1">
              <a:solidFill>
                <a:srgbClr val="351C75"/>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AutoNum type="alphaLcParenR"/>
            </a:pPr>
            <a:r>
              <a:rPr lang="en" sz="1700" b="1" dirty="0">
                <a:solidFill>
                  <a:schemeClr val="dk1"/>
                </a:solidFill>
                <a:latin typeface="Times New Roman"/>
                <a:ea typeface="Times New Roman"/>
                <a:cs typeface="Times New Roman"/>
                <a:sym typeface="Times New Roman"/>
              </a:rPr>
              <a:t>Operating System       : </a:t>
            </a:r>
            <a:r>
              <a:rPr lang="en" sz="1700" dirty="0">
                <a:solidFill>
                  <a:schemeClr val="dk1"/>
                </a:solidFill>
                <a:latin typeface="Times New Roman"/>
                <a:ea typeface="Times New Roman"/>
                <a:cs typeface="Times New Roman"/>
                <a:sym typeface="Times New Roman"/>
              </a:rPr>
              <a:t>Linux</a:t>
            </a:r>
            <a:endParaRPr sz="170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AutoNum type="alphaLcParenR"/>
            </a:pPr>
            <a:r>
              <a:rPr lang="en" sz="1800" b="1" dirty="0">
                <a:latin typeface="Times New Roman"/>
                <a:ea typeface="Times New Roman"/>
                <a:cs typeface="Times New Roman"/>
                <a:sym typeface="Times New Roman"/>
              </a:rPr>
              <a:t>Cadence tool</a:t>
            </a:r>
            <a:endParaRPr sz="1800" b="1">
              <a:latin typeface="Times New Roman"/>
              <a:ea typeface="Times New Roman"/>
              <a:cs typeface="Times New Roman"/>
              <a:sym typeface="Times New Roman"/>
            </a:endParaRPr>
          </a:p>
          <a:p>
            <a:pPr marL="457200" lvl="0" indent="0" algn="l" rtl="0">
              <a:spcBef>
                <a:spcPts val="0"/>
              </a:spcBef>
              <a:spcAft>
                <a:spcPts val="0"/>
              </a:spcAft>
              <a:buNone/>
            </a:pPr>
            <a:r>
              <a:rPr lang="en" sz="1800" dirty="0">
                <a:latin typeface="Times New Roman"/>
                <a:ea typeface="Times New Roman"/>
                <a:cs typeface="Times New Roman"/>
                <a:sym typeface="Times New Roman"/>
              </a:rPr>
              <a:t>For functional simulation   :  Incisive simulator</a:t>
            </a:r>
            <a:endParaRPr sz="1800">
              <a:latin typeface="Times New Roman"/>
              <a:ea typeface="Times New Roman"/>
              <a:cs typeface="Times New Roman"/>
              <a:sym typeface="Times New Roman"/>
            </a:endParaRPr>
          </a:p>
          <a:p>
            <a:pPr marL="457200" lvl="0" indent="0" algn="l" rtl="0">
              <a:spcBef>
                <a:spcPts val="0"/>
              </a:spcBef>
              <a:spcAft>
                <a:spcPts val="0"/>
              </a:spcAft>
              <a:buNone/>
            </a:pPr>
            <a:r>
              <a:rPr lang="en" sz="1800" dirty="0">
                <a:latin typeface="Times New Roman"/>
                <a:ea typeface="Times New Roman"/>
                <a:cs typeface="Times New Roman"/>
                <a:sym typeface="Times New Roman"/>
              </a:rPr>
              <a:t>For synthesis                      :  Genus Tool</a:t>
            </a:r>
            <a:endParaRPr sz="1800">
              <a:latin typeface="Times New Roman"/>
              <a:ea typeface="Times New Roman"/>
              <a:cs typeface="Times New Roman"/>
              <a:sym typeface="Times New Roman"/>
            </a:endParaRPr>
          </a:p>
          <a:p>
            <a:pPr marL="45720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dirty="0">
                <a:latin typeface="Times New Roman"/>
                <a:ea typeface="Times New Roman"/>
                <a:cs typeface="Times New Roman"/>
                <a:sym typeface="Times New Roman"/>
              </a:rPr>
              <a:t>         </a:t>
            </a:r>
            <a:r>
              <a:rPr lang="en" sz="1800" b="1" dirty="0">
                <a:solidFill>
                  <a:srgbClr val="351C75"/>
                </a:solidFill>
                <a:latin typeface="Times New Roman"/>
                <a:ea typeface="Times New Roman"/>
                <a:cs typeface="Times New Roman"/>
                <a:sym typeface="Times New Roman"/>
              </a:rPr>
              <a:t>Workflow</a:t>
            </a: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r>
              <a:rPr lang="en" sz="1600" dirty="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800" b="1" dirty="0">
                <a:solidFill>
                  <a:srgbClr val="351C75"/>
                </a:solidFill>
                <a:latin typeface="Times New Roman"/>
                <a:ea typeface="Times New Roman"/>
                <a:cs typeface="Times New Roman"/>
                <a:sym typeface="Times New Roman"/>
              </a:rPr>
              <a:t>       </a:t>
            </a:r>
            <a:endParaRPr sz="1800" b="1">
              <a:solidFill>
                <a:srgbClr val="351C75"/>
              </a:solidFill>
              <a:latin typeface="Times New Roman"/>
              <a:ea typeface="Times New Roman"/>
              <a:cs typeface="Times New Roman"/>
              <a:sym typeface="Times New Roman"/>
            </a:endParaRPr>
          </a:p>
        </p:txBody>
      </p:sp>
      <p:pic>
        <p:nvPicPr>
          <p:cNvPr id="141" name="Google Shape;141;p26"/>
          <p:cNvPicPr preferRelativeResize="0"/>
          <p:nvPr/>
        </p:nvPicPr>
        <p:blipFill>
          <a:blip r:embed="rId3">
            <a:alphaModFix/>
          </a:blip>
          <a:stretch>
            <a:fillRect/>
          </a:stretch>
        </p:blipFill>
        <p:spPr>
          <a:xfrm>
            <a:off x="1401501" y="2934850"/>
            <a:ext cx="5864899" cy="1724025"/>
          </a:xfrm>
          <a:prstGeom prst="rect">
            <a:avLst/>
          </a:prstGeom>
          <a:noFill/>
          <a:ln>
            <a:noFill/>
          </a:ln>
        </p:spPr>
      </p:pic>
      <p:sp>
        <p:nvSpPr>
          <p:cNvPr id="4" name="TextBox 3"/>
          <p:cNvSpPr txBox="1"/>
          <p:nvPr/>
        </p:nvSpPr>
        <p:spPr>
          <a:xfrm>
            <a:off x="1558636" y="4717473"/>
            <a:ext cx="5036127" cy="307777"/>
          </a:xfrm>
          <a:prstGeom prst="rect">
            <a:avLst/>
          </a:prstGeom>
          <a:noFill/>
        </p:spPr>
        <p:txBody>
          <a:bodyPr wrap="square" rtlCol="0">
            <a:spAutoFit/>
          </a:bodyPr>
          <a:lstStyle/>
          <a:p>
            <a:r>
              <a:rPr lang="en-US" dirty="0" smtClean="0">
                <a:latin typeface="Times New Roman" pitchFamily="18" charset="0"/>
                <a:cs typeface="Times New Roman" pitchFamily="18" charset="0"/>
              </a:rPr>
              <a:t>Fig. Block diagram shows the workflow of the project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192075" y="128250"/>
            <a:ext cx="8520600" cy="528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SzPts val="990"/>
              <a:buNone/>
            </a:pPr>
            <a:r>
              <a:rPr lang="en" sz="2220" b="1" dirty="0" smtClean="0">
                <a:solidFill>
                  <a:srgbClr val="351C75"/>
                </a:solidFill>
                <a:latin typeface="Times New Roman"/>
                <a:ea typeface="Times New Roman"/>
                <a:cs typeface="Times New Roman"/>
                <a:sym typeface="Times New Roman"/>
              </a:rPr>
              <a:t>6. Working</a:t>
            </a:r>
            <a:endParaRPr sz="2220" b="1">
              <a:solidFill>
                <a:srgbClr val="351C75"/>
              </a:solidFill>
              <a:latin typeface="Times New Roman"/>
              <a:ea typeface="Times New Roman"/>
              <a:cs typeface="Times New Roman"/>
              <a:sym typeface="Times New Roman"/>
            </a:endParaRPr>
          </a:p>
        </p:txBody>
      </p:sp>
      <p:pic>
        <p:nvPicPr>
          <p:cNvPr id="147" name="Google Shape;147;p27"/>
          <p:cNvPicPr preferRelativeResize="0"/>
          <p:nvPr/>
        </p:nvPicPr>
        <p:blipFill>
          <a:blip r:embed="rId3">
            <a:alphaModFix/>
          </a:blip>
          <a:stretch>
            <a:fillRect/>
          </a:stretch>
        </p:blipFill>
        <p:spPr>
          <a:xfrm>
            <a:off x="542100" y="656850"/>
            <a:ext cx="8059799" cy="41818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311700" y="110950"/>
            <a:ext cx="8520600" cy="4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91"/>
              <a:buFont typeface="Arial"/>
              <a:buNone/>
            </a:pPr>
            <a:r>
              <a:rPr lang="en" sz="2208" b="1">
                <a:solidFill>
                  <a:srgbClr val="351C75"/>
                </a:solidFill>
                <a:latin typeface="Times New Roman"/>
                <a:ea typeface="Times New Roman"/>
                <a:cs typeface="Times New Roman"/>
                <a:sym typeface="Times New Roman"/>
              </a:rPr>
              <a:t>Working</a:t>
            </a:r>
            <a:endParaRPr sz="2820">
              <a:latin typeface="Times New Roman"/>
              <a:ea typeface="Times New Roman"/>
              <a:cs typeface="Times New Roman"/>
              <a:sym typeface="Times New Roman"/>
            </a:endParaRPr>
          </a:p>
        </p:txBody>
      </p:sp>
      <p:sp>
        <p:nvSpPr>
          <p:cNvPr id="153" name="Google Shape;153;p28"/>
          <p:cNvSpPr txBox="1">
            <a:spLocks noGrp="1"/>
          </p:cNvSpPr>
          <p:nvPr>
            <p:ph type="body" idx="1"/>
          </p:nvPr>
        </p:nvSpPr>
        <p:spPr>
          <a:xfrm>
            <a:off x="311700" y="493550"/>
            <a:ext cx="8520600" cy="45255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The project involved designing a vending machine that could dispense ticket for four different routes with varying prices and has the additional feature of returning change when a higher denomination coin was inserted.</a:t>
            </a:r>
            <a:endParaRPr sz="1600">
              <a:solidFill>
                <a:srgbClr val="1F2328"/>
              </a:solidFill>
              <a:highlight>
                <a:srgbClr val="FFFFFF"/>
              </a:highlight>
              <a:latin typeface="Times New Roman"/>
              <a:ea typeface="Times New Roman"/>
              <a:cs typeface="Times New Roman"/>
              <a:sym typeface="Times New Roman"/>
            </a:endParaRPr>
          </a:p>
          <a:p>
            <a:pPr marL="457200" lvl="0" indent="-330200" algn="just" rtl="0">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 </a:t>
            </a:r>
            <a:r>
              <a:rPr lang="en" sz="1600" dirty="0" smtClean="0">
                <a:solidFill>
                  <a:srgbClr val="1F2328"/>
                </a:solidFill>
                <a:highlight>
                  <a:srgbClr val="FFFFFF"/>
                </a:highlight>
                <a:latin typeface="Times New Roman"/>
                <a:ea typeface="Times New Roman"/>
                <a:cs typeface="Times New Roman"/>
                <a:sym typeface="Times New Roman"/>
              </a:rPr>
              <a:t>Designed </a:t>
            </a:r>
            <a:r>
              <a:rPr lang="en" sz="1600" dirty="0">
                <a:solidFill>
                  <a:srgbClr val="1F2328"/>
                </a:solidFill>
                <a:highlight>
                  <a:srgbClr val="FFFFFF"/>
                </a:highlight>
                <a:latin typeface="Times New Roman"/>
                <a:ea typeface="Times New Roman"/>
                <a:cs typeface="Times New Roman"/>
                <a:sym typeface="Times New Roman"/>
              </a:rPr>
              <a:t>vending machine only accepts coins of denominations five and ten.</a:t>
            </a:r>
            <a:endParaRPr sz="1600">
              <a:solidFill>
                <a:srgbClr val="1F2328"/>
              </a:solidFill>
              <a:highlight>
                <a:srgbClr val="FFFFFF"/>
              </a:highlight>
              <a:latin typeface="Times New Roman"/>
              <a:ea typeface="Times New Roman"/>
              <a:cs typeface="Times New Roman"/>
              <a:sym typeface="Times New Roman"/>
            </a:endParaRPr>
          </a:p>
          <a:p>
            <a:pPr marL="457200" lvl="0" indent="-330200" algn="just" rtl="0">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The design of the vending machine was accomplished through the creation of a Finite State Machine (FSM) model, which </a:t>
            </a:r>
            <a:r>
              <a:rPr lang="en" sz="1600" dirty="0" smtClean="0">
                <a:solidFill>
                  <a:srgbClr val="1F2328"/>
                </a:solidFill>
                <a:highlight>
                  <a:srgbClr val="FFFFFF"/>
                </a:highlight>
                <a:latin typeface="Times New Roman"/>
                <a:ea typeface="Times New Roman"/>
                <a:cs typeface="Times New Roman"/>
                <a:sym typeface="Times New Roman"/>
              </a:rPr>
              <a:t>defines </a:t>
            </a:r>
            <a:r>
              <a:rPr lang="en" sz="1600" dirty="0">
                <a:solidFill>
                  <a:srgbClr val="1F2328"/>
                </a:solidFill>
                <a:highlight>
                  <a:srgbClr val="FFFFFF"/>
                </a:highlight>
                <a:latin typeface="Times New Roman"/>
                <a:ea typeface="Times New Roman"/>
                <a:cs typeface="Times New Roman"/>
                <a:sym typeface="Times New Roman"/>
              </a:rPr>
              <a:t>the machine's different states, inputs, and outputs, as well as the transitions between the states. </a:t>
            </a:r>
            <a:endParaRPr sz="1600">
              <a:solidFill>
                <a:srgbClr val="1F2328"/>
              </a:solidFill>
              <a:highlight>
                <a:srgbClr val="FFFFFF"/>
              </a:highlight>
              <a:latin typeface="Times New Roman"/>
              <a:ea typeface="Times New Roman"/>
              <a:cs typeface="Times New Roman"/>
              <a:sym typeface="Times New Roman"/>
            </a:endParaRPr>
          </a:p>
          <a:p>
            <a:pPr marL="457200" lvl="0" indent="-330200" algn="just" rtl="0">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The FSM model was implemented using Verilog code, which </a:t>
            </a:r>
            <a:r>
              <a:rPr lang="en" sz="1600" dirty="0" smtClean="0">
                <a:solidFill>
                  <a:srgbClr val="1F2328"/>
                </a:solidFill>
                <a:highlight>
                  <a:srgbClr val="FFFFFF"/>
                </a:highlight>
                <a:latin typeface="Times New Roman"/>
                <a:ea typeface="Times New Roman"/>
                <a:cs typeface="Times New Roman"/>
                <a:sym typeface="Times New Roman"/>
              </a:rPr>
              <a:t>defines </a:t>
            </a:r>
            <a:r>
              <a:rPr lang="en" sz="1600" dirty="0">
                <a:solidFill>
                  <a:srgbClr val="1F2328"/>
                </a:solidFill>
                <a:highlight>
                  <a:srgbClr val="FFFFFF"/>
                </a:highlight>
                <a:latin typeface="Times New Roman"/>
                <a:ea typeface="Times New Roman"/>
                <a:cs typeface="Times New Roman"/>
                <a:sym typeface="Times New Roman"/>
              </a:rPr>
              <a:t>the different states and their corresponding logic for accepting coins, dispensing products, and returning change.</a:t>
            </a:r>
            <a:endParaRPr sz="1600">
              <a:solidFill>
                <a:srgbClr val="1F2328"/>
              </a:solidFill>
              <a:highlight>
                <a:srgbClr val="FFFFFF"/>
              </a:highlight>
              <a:latin typeface="Times New Roman"/>
              <a:ea typeface="Times New Roman"/>
              <a:cs typeface="Times New Roman"/>
              <a:sym typeface="Times New Roman"/>
            </a:endParaRPr>
          </a:p>
          <a:p>
            <a:pPr marL="457200" lvl="0" indent="-330200" algn="just" rtl="0">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A test-bench was created to simulate different scenarios, such as different coin denominations and product selections, to ensure that the vending machine worked correctly. </a:t>
            </a:r>
            <a:endParaRPr sz="1600">
              <a:solidFill>
                <a:srgbClr val="1F2328"/>
              </a:solidFill>
              <a:highlight>
                <a:srgbClr val="FFFFFF"/>
              </a:highlight>
              <a:latin typeface="Times New Roman"/>
              <a:ea typeface="Times New Roman"/>
              <a:cs typeface="Times New Roman"/>
              <a:sym typeface="Times New Roman"/>
            </a:endParaRPr>
          </a:p>
          <a:p>
            <a:pPr marL="457200" lvl="0" indent="-330200" algn="just" rtl="0">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The testing process was successful in verifying the proper functioning of the vending machine.</a:t>
            </a:r>
            <a:endParaRPr sz="1600">
              <a:solidFill>
                <a:srgbClr val="1F2328"/>
              </a:solidFill>
              <a:highlight>
                <a:srgbClr val="FFFFFF"/>
              </a:highlight>
              <a:latin typeface="Times New Roman"/>
              <a:ea typeface="Times New Roman"/>
              <a:cs typeface="Times New Roman"/>
              <a:sym typeface="Times New Roman"/>
            </a:endParaRPr>
          </a:p>
          <a:p>
            <a:pPr marL="457200" lvl="0" indent="-330200" algn="just" rtl="0">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This project required knowledge of Verilog, FSMs, and digital design principles and provided a challenging and rewarding opportunity to better understand how vending machines operate.</a:t>
            </a:r>
            <a:endParaRPr sz="1600">
              <a:solidFill>
                <a:srgbClr val="1F2328"/>
              </a:solidFill>
              <a:highlight>
                <a:srgbClr val="FFFFFF"/>
              </a:highlight>
              <a:latin typeface="Times New Roman"/>
              <a:ea typeface="Times New Roman"/>
              <a:cs typeface="Times New Roman"/>
              <a:sym typeface="Times New Roman"/>
            </a:endParaRPr>
          </a:p>
          <a:p>
            <a:pPr marL="457200" lvl="0" indent="-330200" algn="just" rtl="0">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The completed project was a functional and efficient vending machine that could dispense ticket and return change with ease.</a:t>
            </a:r>
            <a:endParaRPr sz="1600">
              <a:solidFill>
                <a:srgbClr val="1F2328"/>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p:nvPr/>
        </p:nvSpPr>
        <p:spPr>
          <a:xfrm>
            <a:off x="127000" y="129275"/>
            <a:ext cx="8946600" cy="493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smtClean="0">
                <a:solidFill>
                  <a:srgbClr val="351C75"/>
                </a:solidFill>
                <a:latin typeface="Times New Roman"/>
                <a:ea typeface="Times New Roman"/>
                <a:cs typeface="Times New Roman"/>
                <a:sym typeface="Times New Roman"/>
              </a:rPr>
              <a:t>7. Design </a:t>
            </a:r>
            <a:r>
              <a:rPr lang="en" sz="2200" b="1" dirty="0">
                <a:solidFill>
                  <a:srgbClr val="351C75"/>
                </a:solidFill>
                <a:latin typeface="Times New Roman"/>
                <a:ea typeface="Times New Roman"/>
                <a:cs typeface="Times New Roman"/>
                <a:sym typeface="Times New Roman"/>
              </a:rPr>
              <a:t>and </a:t>
            </a:r>
            <a:r>
              <a:rPr lang="en" sz="2200" b="1" dirty="0" smtClean="0">
                <a:solidFill>
                  <a:srgbClr val="351C75"/>
                </a:solidFill>
                <a:latin typeface="Times New Roman"/>
                <a:ea typeface="Times New Roman"/>
                <a:cs typeface="Times New Roman"/>
                <a:sym typeface="Times New Roman"/>
              </a:rPr>
              <a:t>Implementation</a:t>
            </a:r>
            <a:endParaRPr sz="2200" b="1">
              <a:solidFill>
                <a:srgbClr val="351C75"/>
              </a:solidFill>
              <a:latin typeface="Times New Roman"/>
              <a:ea typeface="Times New Roman"/>
              <a:cs typeface="Times New Roman"/>
              <a:sym typeface="Times New Roman"/>
            </a:endParaRPr>
          </a:p>
          <a:p>
            <a:pPr marL="0" lvl="0" indent="0" algn="just" rtl="0">
              <a:spcBef>
                <a:spcPts val="0"/>
              </a:spcBef>
              <a:spcAft>
                <a:spcPts val="0"/>
              </a:spcAft>
              <a:buNone/>
            </a:pPr>
            <a:r>
              <a:rPr lang="en" sz="1700" b="1" dirty="0">
                <a:solidFill>
                  <a:srgbClr val="351C75"/>
                </a:solidFill>
                <a:latin typeface="Times New Roman"/>
                <a:ea typeface="Times New Roman"/>
                <a:cs typeface="Times New Roman"/>
                <a:sym typeface="Times New Roman"/>
              </a:rPr>
              <a:t>   </a:t>
            </a:r>
            <a:r>
              <a:rPr lang="en" sz="1600" dirty="0">
                <a:solidFill>
                  <a:srgbClr val="1F2328"/>
                </a:solidFill>
                <a:highlight>
                  <a:srgbClr val="FFFFFF"/>
                </a:highlight>
                <a:latin typeface="Times New Roman"/>
                <a:ea typeface="Times New Roman"/>
                <a:cs typeface="Times New Roman"/>
                <a:sym typeface="Times New Roman"/>
              </a:rPr>
              <a:t>To operate the vending machine, the user first selects the route number they wish to travel. The machine then sets the values for nickel_in and dime_in to 0. The user can then insert either 1 Nickel or 1 Dime per cycle into the machine. The vending machine will not dispense the item until the required amount for the selected item is collected. Once enough money is collected, the machine will dispense the chosen item along with any change that is owed, and the cycle will continue.</a:t>
            </a:r>
            <a:endParaRPr sz="1600">
              <a:solidFill>
                <a:srgbClr val="1F2328"/>
              </a:solidFill>
              <a:highlight>
                <a:srgbClr val="FFFFFF"/>
              </a:highlight>
              <a:latin typeface="Times New Roman"/>
              <a:ea typeface="Times New Roman"/>
              <a:cs typeface="Times New Roman"/>
              <a:sym typeface="Times New Roman"/>
            </a:endParaRPr>
          </a:p>
          <a:p>
            <a:pPr marL="0" lvl="0" indent="0" algn="l" rtl="0">
              <a:lnSpc>
                <a:spcPct val="125000"/>
              </a:lnSpc>
              <a:spcBef>
                <a:spcPts val="1800"/>
              </a:spcBef>
              <a:spcAft>
                <a:spcPts val="0"/>
              </a:spcAft>
              <a:buClr>
                <a:schemeClr val="dk1"/>
              </a:buClr>
              <a:buSzPts val="1100"/>
              <a:buFont typeface="Arial"/>
              <a:buNone/>
            </a:pPr>
            <a:r>
              <a:rPr lang="en" sz="1800" b="1" dirty="0" smtClean="0">
                <a:solidFill>
                  <a:srgbClr val="1F2328"/>
                </a:solidFill>
                <a:highlight>
                  <a:srgbClr val="FFFFFF"/>
                </a:highlight>
                <a:latin typeface="Times New Roman"/>
                <a:ea typeface="Times New Roman"/>
                <a:cs typeface="Times New Roman"/>
                <a:sym typeface="Times New Roman"/>
              </a:rPr>
              <a:t>Example situation,</a:t>
            </a:r>
            <a:endParaRPr sz="1800" b="1">
              <a:solidFill>
                <a:srgbClr val="1F2328"/>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400"/>
              </a:spcBef>
              <a:spcAft>
                <a:spcPts val="0"/>
              </a:spcAft>
              <a:buClr>
                <a:srgbClr val="1F2328"/>
              </a:buClr>
              <a:buSzPts val="1600"/>
              <a:buFont typeface="Times New Roman"/>
              <a:buChar char="●"/>
            </a:pPr>
            <a:r>
              <a:rPr lang="en" sz="1600" dirty="0" smtClean="0">
                <a:solidFill>
                  <a:srgbClr val="1F2328"/>
                </a:solidFill>
                <a:highlight>
                  <a:srgbClr val="FFFFFF"/>
                </a:highlight>
                <a:latin typeface="Times New Roman"/>
                <a:ea typeface="Times New Roman"/>
                <a:cs typeface="Times New Roman"/>
                <a:sym typeface="Times New Roman"/>
              </a:rPr>
              <a:t>If we select Route </a:t>
            </a:r>
            <a:r>
              <a:rPr lang="en" sz="1600" dirty="0">
                <a:solidFill>
                  <a:srgbClr val="1F2328"/>
                </a:solidFill>
                <a:highlight>
                  <a:srgbClr val="FFFFFF"/>
                </a:highlight>
                <a:latin typeface="Times New Roman"/>
                <a:ea typeface="Times New Roman"/>
                <a:cs typeface="Times New Roman"/>
                <a:sym typeface="Times New Roman"/>
              </a:rPr>
              <a:t>number 3. The cost of this </a:t>
            </a:r>
            <a:r>
              <a:rPr lang="en" sz="1600" dirty="0" smtClean="0">
                <a:solidFill>
                  <a:srgbClr val="1F2328"/>
                </a:solidFill>
                <a:highlight>
                  <a:srgbClr val="FFFFFF"/>
                </a:highlight>
                <a:latin typeface="Times New Roman"/>
                <a:ea typeface="Times New Roman"/>
                <a:cs typeface="Times New Roman"/>
                <a:sym typeface="Times New Roman"/>
              </a:rPr>
              <a:t>route </a:t>
            </a:r>
            <a:r>
              <a:rPr lang="en" sz="1600" dirty="0">
                <a:solidFill>
                  <a:srgbClr val="1F2328"/>
                </a:solidFill>
                <a:highlight>
                  <a:srgbClr val="FFFFFF"/>
                </a:highlight>
                <a:latin typeface="Times New Roman"/>
                <a:ea typeface="Times New Roman"/>
                <a:cs typeface="Times New Roman"/>
                <a:sym typeface="Times New Roman"/>
              </a:rPr>
              <a:t>is 25.</a:t>
            </a:r>
            <a:endParaRPr sz="1600">
              <a:solidFill>
                <a:srgbClr val="1F2328"/>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The state of the machine is initialized to S0.</a:t>
            </a:r>
            <a:endParaRPr sz="1600">
              <a:solidFill>
                <a:srgbClr val="1F2328"/>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We inserted 1 Nickel, so the current state switches to S5.</a:t>
            </a:r>
            <a:endParaRPr sz="1600">
              <a:solidFill>
                <a:srgbClr val="1F2328"/>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We then inserted 1 Dime, so the current state switches to S15.</a:t>
            </a:r>
            <a:endParaRPr sz="1600">
              <a:solidFill>
                <a:srgbClr val="1F2328"/>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Then no coin is inserted into the machine, so the state of the machine remains unchanged.</a:t>
            </a:r>
            <a:endParaRPr sz="1600">
              <a:solidFill>
                <a:srgbClr val="1F2328"/>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1 Nickel is again inserted, so the current state becomes S20.</a:t>
            </a:r>
            <a:endParaRPr sz="1600">
              <a:solidFill>
                <a:srgbClr val="1F2328"/>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1 Dime is inserted, which makes the current state S30. This state makes the machine dispense the selected item and also outputs one Nickel as the change since the cost of the article is only 25.</a:t>
            </a:r>
            <a:endParaRPr sz="1600">
              <a:solidFill>
                <a:srgbClr val="1F2328"/>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1F2328"/>
              </a:buClr>
              <a:buSzPts val="1600"/>
              <a:buFont typeface="Times New Roman"/>
              <a:buChar char="●"/>
            </a:pPr>
            <a:r>
              <a:rPr lang="en" sz="1600" dirty="0">
                <a:solidFill>
                  <a:srgbClr val="1F2328"/>
                </a:solidFill>
                <a:highlight>
                  <a:srgbClr val="FFFFFF"/>
                </a:highlight>
                <a:latin typeface="Times New Roman"/>
                <a:ea typeface="Times New Roman"/>
                <a:cs typeface="Times New Roman"/>
                <a:sym typeface="Times New Roman"/>
              </a:rPr>
              <a:t>After the state S30 is reached, the machine resets and goes back to state S0.</a:t>
            </a:r>
            <a:endParaRPr sz="1600">
              <a:solidFill>
                <a:srgbClr val="1F2328"/>
              </a:solidFill>
              <a:highlight>
                <a:srgbClr val="FFFFFF"/>
              </a:highlight>
              <a:latin typeface="Times New Roman"/>
              <a:ea typeface="Times New Roman"/>
              <a:cs typeface="Times New Roman"/>
              <a:sym typeface="Times New Roman"/>
            </a:endParaRPr>
          </a:p>
          <a:p>
            <a:pPr marL="0" lvl="0" indent="0" algn="just" rtl="0">
              <a:spcBef>
                <a:spcPts val="0"/>
              </a:spcBef>
              <a:spcAft>
                <a:spcPts val="0"/>
              </a:spcAft>
              <a:buNone/>
            </a:pPr>
            <a:endParaRPr sz="1300" b="1">
              <a:solidFill>
                <a:srgbClr val="1F2328"/>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2000" b="1" dirty="0">
                <a:solidFill>
                  <a:srgbClr val="351C75"/>
                </a:solidFill>
                <a:latin typeface="Times New Roman"/>
                <a:ea typeface="Times New Roman"/>
                <a:cs typeface="Times New Roman"/>
                <a:sym typeface="Times New Roman"/>
              </a:rPr>
              <a:t> </a:t>
            </a:r>
            <a:endParaRPr sz="2000" b="1">
              <a:solidFill>
                <a:srgbClr val="351C75"/>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p:nvPr/>
        </p:nvSpPr>
        <p:spPr>
          <a:xfrm>
            <a:off x="127000" y="22225"/>
            <a:ext cx="8901300" cy="48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351C75"/>
                </a:solidFill>
                <a:latin typeface="Times New Roman"/>
                <a:ea typeface="Times New Roman"/>
                <a:cs typeface="Times New Roman"/>
                <a:sym typeface="Times New Roman"/>
              </a:rPr>
              <a:t>Finite State Machine Diagram</a:t>
            </a:r>
            <a:endParaRPr sz="2200" b="1">
              <a:solidFill>
                <a:srgbClr val="351C75"/>
              </a:solidFill>
              <a:latin typeface="Times New Roman"/>
              <a:ea typeface="Times New Roman"/>
              <a:cs typeface="Times New Roman"/>
              <a:sym typeface="Times New Roman"/>
            </a:endParaRPr>
          </a:p>
        </p:txBody>
      </p:sp>
      <p:pic>
        <p:nvPicPr>
          <p:cNvPr id="164" name="Google Shape;164;p30"/>
          <p:cNvPicPr preferRelativeResize="0"/>
          <p:nvPr/>
        </p:nvPicPr>
        <p:blipFill>
          <a:blip r:embed="rId3">
            <a:alphaModFix/>
          </a:blip>
          <a:stretch>
            <a:fillRect/>
          </a:stretch>
        </p:blipFill>
        <p:spPr>
          <a:xfrm>
            <a:off x="863350" y="3391605"/>
            <a:ext cx="7181850" cy="1276350"/>
          </a:xfrm>
          <a:prstGeom prst="rect">
            <a:avLst/>
          </a:prstGeom>
          <a:noFill/>
          <a:ln>
            <a:noFill/>
          </a:ln>
        </p:spPr>
      </p:pic>
      <p:pic>
        <p:nvPicPr>
          <p:cNvPr id="165" name="Google Shape;165;p30"/>
          <p:cNvPicPr preferRelativeResize="0"/>
          <p:nvPr/>
        </p:nvPicPr>
        <p:blipFill>
          <a:blip r:embed="rId4">
            <a:alphaModFix/>
          </a:blip>
          <a:stretch>
            <a:fillRect/>
          </a:stretch>
        </p:blipFill>
        <p:spPr>
          <a:xfrm>
            <a:off x="2382125" y="1104250"/>
            <a:ext cx="4391025" cy="1581150"/>
          </a:xfrm>
          <a:prstGeom prst="rect">
            <a:avLst/>
          </a:prstGeom>
          <a:noFill/>
          <a:ln>
            <a:noFill/>
          </a:ln>
        </p:spPr>
      </p:pic>
      <p:sp>
        <p:nvSpPr>
          <p:cNvPr id="166" name="Google Shape;166;p30"/>
          <p:cNvSpPr txBox="1"/>
          <p:nvPr/>
        </p:nvSpPr>
        <p:spPr>
          <a:xfrm>
            <a:off x="2331875" y="729625"/>
            <a:ext cx="45873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Different coin Denomination used</a:t>
            </a:r>
            <a:endParaRPr sz="1800" b="1">
              <a:solidFill>
                <a:schemeClr val="dk1"/>
              </a:solidFill>
              <a:latin typeface="Times New Roman"/>
              <a:ea typeface="Times New Roman"/>
              <a:cs typeface="Times New Roman"/>
              <a:sym typeface="Times New Roman"/>
            </a:endParaRPr>
          </a:p>
        </p:txBody>
      </p:sp>
      <p:sp>
        <p:nvSpPr>
          <p:cNvPr id="167" name="Google Shape;167;p30"/>
          <p:cNvSpPr txBox="1"/>
          <p:nvPr/>
        </p:nvSpPr>
        <p:spPr>
          <a:xfrm>
            <a:off x="799225" y="2843023"/>
            <a:ext cx="7181700" cy="22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800" b="1" dirty="0">
                <a:solidFill>
                  <a:schemeClr val="dk1"/>
                </a:solidFill>
                <a:latin typeface="Times New Roman"/>
                <a:ea typeface="Times New Roman"/>
                <a:cs typeface="Times New Roman"/>
                <a:sym typeface="Times New Roman"/>
              </a:rPr>
              <a:t>State Transition Numbering Order</a:t>
            </a:r>
            <a:endParaRPr sz="18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solidFill>
                <a:schemeClr val="dk2"/>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178950" y="114900"/>
            <a:ext cx="8786100" cy="897000"/>
          </a:xfrm>
          <a:prstGeom prst="rect">
            <a:avLst/>
          </a:prstGeom>
        </p:spPr>
        <p:txBody>
          <a:bodyPr spcFirstLastPara="1" wrap="square" lIns="91425" tIns="91425" rIns="91425" bIns="91425" anchor="t" anchorCtr="0">
            <a:noAutofit/>
          </a:bodyPr>
          <a:lstStyle/>
          <a:p>
            <a:pPr marL="0" marR="596900" lvl="0" indent="0" algn="ctr" rtl="0">
              <a:lnSpc>
                <a:spcPct val="151000"/>
              </a:lnSpc>
              <a:spcBef>
                <a:spcPts val="800"/>
              </a:spcBef>
              <a:spcAft>
                <a:spcPts val="0"/>
              </a:spcAft>
              <a:buClr>
                <a:schemeClr val="dk1"/>
              </a:buClr>
              <a:buSzPts val="990"/>
              <a:buFont typeface="Arial"/>
              <a:buNone/>
            </a:pPr>
            <a:r>
              <a:rPr lang="en" sz="2000" b="1">
                <a:solidFill>
                  <a:srgbClr val="351C75"/>
                </a:solidFill>
                <a:latin typeface="Times New Roman"/>
                <a:ea typeface="Times New Roman"/>
                <a:cs typeface="Times New Roman"/>
                <a:sym typeface="Times New Roman"/>
              </a:rPr>
              <a:t>        BAPUJI INSTITUTE OF ENGINEERING AND TECHNOLOGY,       DAVANGERE-577004</a:t>
            </a:r>
            <a:endParaRPr sz="2000" b="1">
              <a:solidFill>
                <a:srgbClr val="351C75"/>
              </a:solidFill>
              <a:latin typeface="Times New Roman"/>
              <a:ea typeface="Times New Roman"/>
              <a:cs typeface="Times New Roman"/>
              <a:sym typeface="Times New Roman"/>
            </a:endParaRPr>
          </a:p>
          <a:p>
            <a:pPr marL="850900" marR="596900" lvl="0" indent="0" algn="ctr" rtl="0">
              <a:lnSpc>
                <a:spcPct val="151000"/>
              </a:lnSpc>
              <a:spcBef>
                <a:spcPts val="800"/>
              </a:spcBef>
              <a:spcAft>
                <a:spcPts val="0"/>
              </a:spcAft>
              <a:buClr>
                <a:schemeClr val="dk1"/>
              </a:buClr>
              <a:buSzPts val="990"/>
              <a:buFont typeface="Arial"/>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2520"/>
          </a:p>
        </p:txBody>
      </p:sp>
      <p:sp>
        <p:nvSpPr>
          <p:cNvPr id="66" name="Google Shape;66;p14"/>
          <p:cNvSpPr txBox="1">
            <a:spLocks noGrp="1"/>
          </p:cNvSpPr>
          <p:nvPr>
            <p:ph type="body" idx="1"/>
          </p:nvPr>
        </p:nvSpPr>
        <p:spPr>
          <a:xfrm>
            <a:off x="246450" y="1120625"/>
            <a:ext cx="8520600" cy="3426600"/>
          </a:xfrm>
          <a:prstGeom prst="rect">
            <a:avLst/>
          </a:prstGeom>
        </p:spPr>
        <p:txBody>
          <a:bodyPr spcFirstLastPara="1" wrap="square" lIns="91425" tIns="91425" rIns="91425" bIns="91425" anchor="t" anchorCtr="0">
            <a:normAutofit lnSpcReduction="10000"/>
          </a:bodyPr>
          <a:lstStyle/>
          <a:p>
            <a:pPr marL="0" lvl="0" indent="0" algn="l" rtl="0">
              <a:spcBef>
                <a:spcPts val="1200"/>
              </a:spcBef>
              <a:spcAft>
                <a:spcPts val="0"/>
              </a:spcAft>
              <a:buNone/>
            </a:pPr>
            <a:r>
              <a:rPr lang="en" b="1" i="1">
                <a:solidFill>
                  <a:srgbClr val="FF0000"/>
                </a:solidFill>
                <a:latin typeface="Times New Roman"/>
                <a:ea typeface="Times New Roman"/>
                <a:cs typeface="Times New Roman"/>
                <a:sym typeface="Times New Roman"/>
              </a:rPr>
              <a:t>                                                   Vision of the Institute</a:t>
            </a:r>
            <a:endParaRPr b="1" i="1">
              <a:solidFill>
                <a:srgbClr val="FF0000"/>
              </a:solidFill>
              <a:latin typeface="Times New Roman"/>
              <a:ea typeface="Times New Roman"/>
              <a:cs typeface="Times New Roman"/>
              <a:sym typeface="Times New Roman"/>
            </a:endParaRPr>
          </a:p>
          <a:p>
            <a:pPr marL="0" lvl="0" indent="0" algn="just" rtl="0">
              <a:spcBef>
                <a:spcPts val="1200"/>
              </a:spcBef>
              <a:spcAft>
                <a:spcPts val="0"/>
              </a:spcAft>
              <a:buNone/>
            </a:pPr>
            <a:r>
              <a:rPr lang="en">
                <a:solidFill>
                  <a:schemeClr val="dk1"/>
                </a:solidFill>
                <a:highlight>
                  <a:srgbClr val="FFFFFF"/>
                </a:highlight>
                <a:latin typeface="Times New Roman"/>
                <a:ea typeface="Times New Roman"/>
                <a:cs typeface="Times New Roman"/>
                <a:sym typeface="Times New Roman"/>
              </a:rPr>
              <a:t>To be a centre of excellence recognized nationally and internationally, in distinctive areas of engineering education and research, based on a culture of innovation and invention.</a:t>
            </a:r>
            <a:endParaRPr>
              <a:solidFill>
                <a:schemeClr val="dk1"/>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450" b="1">
              <a:solidFill>
                <a:schemeClr val="dk1"/>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r>
              <a:rPr lang="en" sz="1450" b="1">
                <a:solidFill>
                  <a:schemeClr val="dk1"/>
                </a:solidFill>
                <a:highlight>
                  <a:srgbClr val="FFFFFF"/>
                </a:highlight>
                <a:latin typeface="Times New Roman"/>
                <a:ea typeface="Times New Roman"/>
                <a:cs typeface="Times New Roman"/>
                <a:sym typeface="Times New Roman"/>
              </a:rPr>
              <a:t>                                                             </a:t>
            </a:r>
            <a:r>
              <a:rPr lang="en" b="1" i="1">
                <a:solidFill>
                  <a:srgbClr val="FF0000"/>
                </a:solidFill>
                <a:latin typeface="Times New Roman"/>
                <a:ea typeface="Times New Roman"/>
                <a:cs typeface="Times New Roman"/>
                <a:sym typeface="Times New Roman"/>
              </a:rPr>
              <a:t>Mission of the Institute</a:t>
            </a:r>
            <a:endParaRPr b="1" i="1">
              <a:solidFill>
                <a:srgbClr val="FF0000"/>
              </a:solidFill>
              <a:latin typeface="Times New Roman"/>
              <a:ea typeface="Times New Roman"/>
              <a:cs typeface="Times New Roman"/>
              <a:sym typeface="Times New Roman"/>
            </a:endParaRPr>
          </a:p>
          <a:p>
            <a:pPr marL="0" lvl="0" indent="0" algn="just" rtl="0">
              <a:spcBef>
                <a:spcPts val="1200"/>
              </a:spcBef>
              <a:spcAft>
                <a:spcPts val="1200"/>
              </a:spcAft>
              <a:buNone/>
            </a:pPr>
            <a:r>
              <a:rPr lang="en">
                <a:solidFill>
                  <a:schemeClr val="dk1"/>
                </a:solidFill>
                <a:highlight>
                  <a:srgbClr val="FFFFFF"/>
                </a:highlight>
                <a:latin typeface="Times New Roman"/>
                <a:ea typeface="Times New Roman"/>
                <a:cs typeface="Times New Roman"/>
                <a:sym typeface="Times New Roman"/>
              </a:rPr>
              <a:t>BIET contributes to the growth and development of its students by imparting a broad based engineering education and empowering them to be successful in their chosen field by inculcating in them positive approach, leadership qualities and ethical values</a:t>
            </a:r>
            <a:r>
              <a:rPr lang="en">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p:nvPr/>
        </p:nvSpPr>
        <p:spPr>
          <a:xfrm>
            <a:off x="206375" y="174625"/>
            <a:ext cx="56355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351C75"/>
                </a:solidFill>
                <a:latin typeface="Times New Roman"/>
                <a:ea typeface="Times New Roman"/>
                <a:cs typeface="Times New Roman"/>
                <a:sym typeface="Times New Roman"/>
              </a:rPr>
              <a:t>FSM for Route No. 01</a:t>
            </a:r>
            <a:r>
              <a:rPr lang="en" sz="2000">
                <a:solidFill>
                  <a:schemeClr val="dk2"/>
                </a:solidFill>
                <a:latin typeface="Times New Roman"/>
                <a:ea typeface="Times New Roman"/>
                <a:cs typeface="Times New Roman"/>
                <a:sym typeface="Times New Roman"/>
              </a:rPr>
              <a:t> </a:t>
            </a:r>
            <a:endParaRPr sz="2000">
              <a:solidFill>
                <a:schemeClr val="dk2"/>
              </a:solidFill>
              <a:latin typeface="Times New Roman"/>
              <a:ea typeface="Times New Roman"/>
              <a:cs typeface="Times New Roman"/>
              <a:sym typeface="Times New Roman"/>
            </a:endParaRPr>
          </a:p>
        </p:txBody>
      </p:sp>
      <p:pic>
        <p:nvPicPr>
          <p:cNvPr id="6" name="Picture 5" descr="WhatsApp Image 2024-07-29 at 22.04.52_383ccb71.jpg"/>
          <p:cNvPicPr>
            <a:picLocks noChangeAspect="1"/>
          </p:cNvPicPr>
          <p:nvPr/>
        </p:nvPicPr>
        <p:blipFill>
          <a:blip r:embed="rId3"/>
          <a:stretch>
            <a:fillRect/>
          </a:stretch>
        </p:blipFill>
        <p:spPr>
          <a:xfrm>
            <a:off x="1585912" y="893617"/>
            <a:ext cx="5972175" cy="372600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32"/>
          <p:cNvSpPr txBox="1"/>
          <p:nvPr/>
        </p:nvSpPr>
        <p:spPr>
          <a:xfrm>
            <a:off x="206375" y="174625"/>
            <a:ext cx="56355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351C75"/>
                </a:solidFill>
                <a:latin typeface="Times New Roman"/>
                <a:ea typeface="Times New Roman"/>
                <a:cs typeface="Times New Roman"/>
                <a:sym typeface="Times New Roman"/>
              </a:rPr>
              <a:t>FSM for Route No. 02</a:t>
            </a:r>
            <a:r>
              <a:rPr lang="en" sz="2000">
                <a:solidFill>
                  <a:schemeClr val="dk2"/>
                </a:solidFill>
                <a:latin typeface="Times New Roman"/>
                <a:ea typeface="Times New Roman"/>
                <a:cs typeface="Times New Roman"/>
                <a:sym typeface="Times New Roman"/>
              </a:rPr>
              <a:t> </a:t>
            </a:r>
            <a:endParaRPr sz="2000">
              <a:solidFill>
                <a:schemeClr val="dk2"/>
              </a:solidFill>
              <a:latin typeface="Times New Roman"/>
              <a:ea typeface="Times New Roman"/>
              <a:cs typeface="Times New Roman"/>
              <a:sym typeface="Times New Roman"/>
            </a:endParaRPr>
          </a:p>
        </p:txBody>
      </p:sp>
      <p:pic>
        <p:nvPicPr>
          <p:cNvPr id="181" name="Google Shape;181;p32"/>
          <p:cNvPicPr preferRelativeResize="0"/>
          <p:nvPr/>
        </p:nvPicPr>
        <p:blipFill>
          <a:blip r:embed="rId3">
            <a:alphaModFix/>
          </a:blip>
          <a:stretch>
            <a:fillRect/>
          </a:stretch>
        </p:blipFill>
        <p:spPr>
          <a:xfrm>
            <a:off x="5795987" y="1082225"/>
            <a:ext cx="228600" cy="180975"/>
          </a:xfrm>
          <a:prstGeom prst="rect">
            <a:avLst/>
          </a:prstGeom>
          <a:noFill/>
          <a:ln>
            <a:noFill/>
          </a:ln>
        </p:spPr>
      </p:pic>
      <p:pic>
        <p:nvPicPr>
          <p:cNvPr id="5" name="Picture 4" descr="WhatsApp Image 2024-07-29 at 22.08.52_5835f208.jpg"/>
          <p:cNvPicPr>
            <a:picLocks noChangeAspect="1"/>
          </p:cNvPicPr>
          <p:nvPr/>
        </p:nvPicPr>
        <p:blipFill>
          <a:blip r:embed="rId4"/>
          <a:stretch>
            <a:fillRect/>
          </a:stretch>
        </p:blipFill>
        <p:spPr>
          <a:xfrm>
            <a:off x="1424421" y="677573"/>
            <a:ext cx="6267450" cy="385762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3"/>
          <p:cNvSpPr txBox="1"/>
          <p:nvPr/>
        </p:nvSpPr>
        <p:spPr>
          <a:xfrm>
            <a:off x="206375" y="174625"/>
            <a:ext cx="56355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351C75"/>
                </a:solidFill>
                <a:latin typeface="Times New Roman"/>
                <a:ea typeface="Times New Roman"/>
                <a:cs typeface="Times New Roman"/>
                <a:sym typeface="Times New Roman"/>
              </a:rPr>
              <a:t>FSM for Route No. 03</a:t>
            </a:r>
            <a:r>
              <a:rPr lang="en" sz="2000">
                <a:solidFill>
                  <a:schemeClr val="dk2"/>
                </a:solidFill>
                <a:latin typeface="Times New Roman"/>
                <a:ea typeface="Times New Roman"/>
                <a:cs typeface="Times New Roman"/>
                <a:sym typeface="Times New Roman"/>
              </a:rPr>
              <a:t> </a:t>
            </a:r>
            <a:endParaRPr sz="2000">
              <a:solidFill>
                <a:schemeClr val="dk2"/>
              </a:solidFill>
              <a:latin typeface="Times New Roman"/>
              <a:ea typeface="Times New Roman"/>
              <a:cs typeface="Times New Roman"/>
              <a:sym typeface="Times New Roman"/>
            </a:endParaRPr>
          </a:p>
        </p:txBody>
      </p:sp>
      <p:pic>
        <p:nvPicPr>
          <p:cNvPr id="4" name="Picture 3" descr="WhatsApp Image 2024-07-29 at 22.09.21_eb0678e4.jpg"/>
          <p:cNvPicPr>
            <a:picLocks noChangeAspect="1"/>
          </p:cNvPicPr>
          <p:nvPr/>
        </p:nvPicPr>
        <p:blipFill>
          <a:blip r:embed="rId3"/>
          <a:stretch>
            <a:fillRect/>
          </a:stretch>
        </p:blipFill>
        <p:spPr>
          <a:xfrm>
            <a:off x="828675" y="647700"/>
            <a:ext cx="7486650" cy="38481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Google Shape;193;p34"/>
          <p:cNvSpPr txBox="1"/>
          <p:nvPr/>
        </p:nvSpPr>
        <p:spPr>
          <a:xfrm>
            <a:off x="206375" y="174625"/>
            <a:ext cx="56355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351C75"/>
                </a:solidFill>
                <a:latin typeface="Times New Roman"/>
                <a:ea typeface="Times New Roman"/>
                <a:cs typeface="Times New Roman"/>
                <a:sym typeface="Times New Roman"/>
              </a:rPr>
              <a:t>FSM for Route No. 04</a:t>
            </a:r>
            <a:endParaRPr sz="2000">
              <a:solidFill>
                <a:schemeClr val="dk2"/>
              </a:solidFill>
              <a:latin typeface="Times New Roman"/>
              <a:ea typeface="Times New Roman"/>
              <a:cs typeface="Times New Roman"/>
              <a:sym typeface="Times New Roman"/>
            </a:endParaRPr>
          </a:p>
        </p:txBody>
      </p:sp>
      <p:pic>
        <p:nvPicPr>
          <p:cNvPr id="4" name="Picture 3" descr="WhatsApp Image 2024-07-29 at 22.10.21_e4e65214.jpg"/>
          <p:cNvPicPr>
            <a:picLocks noChangeAspect="1"/>
          </p:cNvPicPr>
          <p:nvPr/>
        </p:nvPicPr>
        <p:blipFill>
          <a:blip r:embed="rId3"/>
          <a:stretch>
            <a:fillRect/>
          </a:stretch>
        </p:blipFill>
        <p:spPr>
          <a:xfrm>
            <a:off x="1466850" y="661987"/>
            <a:ext cx="6210300" cy="381952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p:nvPr/>
        </p:nvSpPr>
        <p:spPr>
          <a:xfrm>
            <a:off x="125500" y="127750"/>
            <a:ext cx="8886300" cy="12036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None/>
            </a:pPr>
            <a:r>
              <a:rPr lang="en" sz="2600" b="1" dirty="0">
                <a:solidFill>
                  <a:srgbClr val="351C75"/>
                </a:solidFill>
                <a:latin typeface="Times New Roman"/>
                <a:ea typeface="Times New Roman"/>
                <a:cs typeface="Times New Roman"/>
                <a:sym typeface="Times New Roman"/>
              </a:rPr>
              <a:t> </a:t>
            </a:r>
            <a:r>
              <a:rPr lang="en" sz="2200" b="1" dirty="0" smtClean="0">
                <a:solidFill>
                  <a:srgbClr val="351C75"/>
                </a:solidFill>
                <a:latin typeface="Times New Roman"/>
                <a:ea typeface="Times New Roman"/>
                <a:cs typeface="Times New Roman"/>
                <a:sym typeface="Times New Roman"/>
              </a:rPr>
              <a:t>8. Verilog </a:t>
            </a:r>
            <a:r>
              <a:rPr lang="en" sz="2200" b="1" dirty="0">
                <a:solidFill>
                  <a:srgbClr val="351C75"/>
                </a:solidFill>
                <a:latin typeface="Times New Roman"/>
                <a:ea typeface="Times New Roman"/>
                <a:cs typeface="Times New Roman"/>
                <a:sym typeface="Times New Roman"/>
              </a:rPr>
              <a:t>Design and Testbench Code</a:t>
            </a:r>
            <a:endParaRPr sz="2200" b="1">
              <a:solidFill>
                <a:srgbClr val="351C75"/>
              </a:solidFill>
              <a:latin typeface="Times New Roman"/>
              <a:ea typeface="Times New Roman"/>
              <a:cs typeface="Times New Roman"/>
              <a:sym typeface="Times New Roman"/>
            </a:endParaRPr>
          </a:p>
          <a:p>
            <a:pPr marL="0" lvl="0" indent="0" algn="l" rtl="0">
              <a:lnSpc>
                <a:spcPct val="85000"/>
              </a:lnSpc>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lnSpc>
                <a:spcPct val="85000"/>
              </a:lnSpc>
              <a:spcBef>
                <a:spcPts val="0"/>
              </a:spcBef>
              <a:spcAft>
                <a:spcPts val="0"/>
              </a:spcAft>
              <a:buClr>
                <a:schemeClr val="dk1"/>
              </a:buClr>
              <a:buSzPts val="1100"/>
              <a:buFont typeface="Arial"/>
              <a:buNone/>
            </a:pPr>
            <a:r>
              <a:rPr lang="en" b="1" dirty="0">
                <a:solidFill>
                  <a:schemeClr val="dk1"/>
                </a:solidFill>
                <a:latin typeface="Times New Roman"/>
                <a:ea typeface="Times New Roman"/>
                <a:cs typeface="Times New Roman"/>
                <a:sym typeface="Times New Roman"/>
              </a:rPr>
              <a:t>       </a:t>
            </a:r>
            <a:r>
              <a:rPr lang="en" sz="1600" dirty="0">
                <a:solidFill>
                  <a:schemeClr val="dk1"/>
                </a:solidFill>
                <a:latin typeface="Times New Roman"/>
                <a:ea typeface="Times New Roman"/>
                <a:cs typeface="Times New Roman"/>
                <a:sym typeface="Times New Roman"/>
              </a:rPr>
              <a:t>To watch the Verilog design code,  </a:t>
            </a:r>
            <a:r>
              <a:rPr lang="en" sz="1600" dirty="0">
                <a:solidFill>
                  <a:srgbClr val="0000FF"/>
                </a:solidFill>
                <a:latin typeface="Times New Roman"/>
                <a:ea typeface="Times New Roman"/>
                <a:cs typeface="Times New Roman"/>
                <a:sym typeface="Times New Roman"/>
                <a:hlinkClick r:id="rId3" action="ppaction://hlinkfile"/>
              </a:rPr>
              <a:t>[click here]</a:t>
            </a:r>
            <a:endParaRPr sz="1600">
              <a:solidFill>
                <a:srgbClr val="0000FF"/>
              </a:solidFill>
              <a:latin typeface="Times New Roman"/>
              <a:ea typeface="Times New Roman"/>
              <a:cs typeface="Times New Roman"/>
              <a:sym typeface="Times New Roman"/>
            </a:endParaRPr>
          </a:p>
          <a:p>
            <a:pPr marL="0" lvl="0" indent="0" algn="l" rtl="0">
              <a:lnSpc>
                <a:spcPct val="85000"/>
              </a:lnSpc>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      To watch the Verilog Testbench code, </a:t>
            </a:r>
            <a:r>
              <a:rPr lang="en" sz="1600" dirty="0">
                <a:solidFill>
                  <a:srgbClr val="0000FF"/>
                </a:solidFill>
                <a:latin typeface="Times New Roman"/>
                <a:ea typeface="Times New Roman"/>
                <a:cs typeface="Times New Roman"/>
                <a:sym typeface="Times New Roman"/>
                <a:hlinkClick r:id="rId4" action="ppaction://hlinkfile"/>
              </a:rPr>
              <a:t>[click here]</a:t>
            </a:r>
            <a:endParaRPr sz="1600">
              <a:solidFill>
                <a:srgbClr val="0000FF"/>
              </a:solidFill>
              <a:latin typeface="Times New Roman"/>
              <a:ea typeface="Times New Roman"/>
              <a:cs typeface="Times New Roman"/>
              <a:sym typeface="Times New Roman"/>
            </a:endParaRPr>
          </a:p>
        </p:txBody>
      </p:sp>
      <p:sp>
        <p:nvSpPr>
          <p:cNvPr id="199" name="Google Shape;199;p35"/>
          <p:cNvSpPr txBox="1"/>
          <p:nvPr/>
        </p:nvSpPr>
        <p:spPr>
          <a:xfrm>
            <a:off x="289200" y="1331350"/>
            <a:ext cx="48180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smtClean="0">
                <a:solidFill>
                  <a:srgbClr val="351C75"/>
                </a:solidFill>
                <a:latin typeface="Times New Roman"/>
                <a:ea typeface="Times New Roman"/>
                <a:cs typeface="Times New Roman"/>
                <a:sym typeface="Times New Roman"/>
              </a:rPr>
              <a:t>9. Results: </a:t>
            </a:r>
            <a:r>
              <a:rPr lang="en" sz="1800" b="1" dirty="0" smtClean="0">
                <a:solidFill>
                  <a:srgbClr val="351C75"/>
                </a:solidFill>
                <a:latin typeface="Times New Roman"/>
                <a:ea typeface="Times New Roman"/>
                <a:cs typeface="Times New Roman"/>
                <a:sym typeface="Times New Roman"/>
              </a:rPr>
              <a:t>Verilog </a:t>
            </a:r>
            <a:r>
              <a:rPr lang="en" sz="1800" b="1" dirty="0">
                <a:solidFill>
                  <a:srgbClr val="351C75"/>
                </a:solidFill>
                <a:latin typeface="Times New Roman"/>
                <a:ea typeface="Times New Roman"/>
                <a:cs typeface="Times New Roman"/>
                <a:sym typeface="Times New Roman"/>
              </a:rPr>
              <a:t>Simulation Process</a:t>
            </a:r>
            <a:endParaRPr sz="1800" b="1">
              <a:solidFill>
                <a:srgbClr val="351C75"/>
              </a:solidFill>
              <a:latin typeface="Times New Roman"/>
              <a:ea typeface="Times New Roman"/>
              <a:cs typeface="Times New Roman"/>
              <a:sym typeface="Times New Roman"/>
            </a:endParaRPr>
          </a:p>
        </p:txBody>
      </p:sp>
      <p:pic>
        <p:nvPicPr>
          <p:cNvPr id="200" name="Google Shape;200;p35"/>
          <p:cNvPicPr preferRelativeResize="0"/>
          <p:nvPr/>
        </p:nvPicPr>
        <p:blipFill>
          <a:blip r:embed="rId5">
            <a:alphaModFix/>
          </a:blip>
          <a:stretch>
            <a:fillRect/>
          </a:stretch>
        </p:blipFill>
        <p:spPr>
          <a:xfrm>
            <a:off x="1120525" y="1855775"/>
            <a:ext cx="6902951" cy="321025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p:nvPr/>
        </p:nvSpPr>
        <p:spPr>
          <a:xfrm>
            <a:off x="55650" y="68500"/>
            <a:ext cx="6464100" cy="4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351C75"/>
                </a:solidFill>
                <a:latin typeface="Times New Roman"/>
                <a:ea typeface="Times New Roman"/>
                <a:cs typeface="Times New Roman"/>
                <a:sym typeface="Times New Roman"/>
              </a:rPr>
              <a:t>Verilog Simulation Output</a:t>
            </a:r>
            <a:endParaRPr sz="1800" b="1">
              <a:solidFill>
                <a:srgbClr val="351C75"/>
              </a:solidFill>
              <a:latin typeface="Times New Roman"/>
              <a:ea typeface="Times New Roman"/>
              <a:cs typeface="Times New Roman"/>
              <a:sym typeface="Times New Roman"/>
            </a:endParaRPr>
          </a:p>
        </p:txBody>
      </p:sp>
      <p:pic>
        <p:nvPicPr>
          <p:cNvPr id="206" name="Google Shape;206;p36"/>
          <p:cNvPicPr preferRelativeResize="0"/>
          <p:nvPr/>
        </p:nvPicPr>
        <p:blipFill>
          <a:blip r:embed="rId3">
            <a:alphaModFix/>
          </a:blip>
          <a:stretch>
            <a:fillRect/>
          </a:stretch>
        </p:blipFill>
        <p:spPr>
          <a:xfrm>
            <a:off x="216175" y="635725"/>
            <a:ext cx="8693825" cy="421667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p:nvPr/>
        </p:nvSpPr>
        <p:spPr>
          <a:xfrm>
            <a:off x="344600" y="122000"/>
            <a:ext cx="77271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351C75"/>
                </a:solidFill>
                <a:latin typeface="Times New Roman"/>
                <a:ea typeface="Times New Roman"/>
                <a:cs typeface="Times New Roman"/>
                <a:sym typeface="Times New Roman"/>
              </a:rPr>
              <a:t>Synopsys Design Constraint (.sdc) file</a:t>
            </a:r>
            <a:endParaRPr sz="2200" b="1">
              <a:solidFill>
                <a:srgbClr val="351C75"/>
              </a:solidFill>
              <a:latin typeface="Times New Roman"/>
              <a:ea typeface="Times New Roman"/>
              <a:cs typeface="Times New Roman"/>
              <a:sym typeface="Times New Roman"/>
            </a:endParaRPr>
          </a:p>
        </p:txBody>
      </p:sp>
      <p:sp>
        <p:nvSpPr>
          <p:cNvPr id="212" name="Google Shape;212;p37"/>
          <p:cNvSpPr txBox="1"/>
          <p:nvPr/>
        </p:nvSpPr>
        <p:spPr>
          <a:xfrm>
            <a:off x="344600" y="603500"/>
            <a:ext cx="7106400" cy="4281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To view the constraint file, </a:t>
            </a:r>
            <a:r>
              <a:rPr lang="en" sz="1600" dirty="0">
                <a:solidFill>
                  <a:srgbClr val="0000FF"/>
                </a:solidFill>
                <a:latin typeface="Times New Roman"/>
                <a:ea typeface="Times New Roman"/>
                <a:cs typeface="Times New Roman"/>
                <a:sym typeface="Times New Roman"/>
                <a:hlinkClick r:id="rId3" action="ppaction://hlinkfile"/>
              </a:rPr>
              <a:t>[click here]</a:t>
            </a:r>
            <a:endParaRPr sz="1600">
              <a:solidFill>
                <a:srgbClr val="0000FF"/>
              </a:solidFill>
            </a:endParaRPr>
          </a:p>
        </p:txBody>
      </p:sp>
      <p:sp>
        <p:nvSpPr>
          <p:cNvPr id="213" name="Google Shape;213;p37"/>
          <p:cNvSpPr txBox="1"/>
          <p:nvPr/>
        </p:nvSpPr>
        <p:spPr>
          <a:xfrm>
            <a:off x="344600" y="1458750"/>
            <a:ext cx="8144400" cy="111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dirty="0">
                <a:solidFill>
                  <a:srgbClr val="351C75"/>
                </a:solidFill>
                <a:latin typeface="Times New Roman"/>
                <a:ea typeface="Times New Roman"/>
                <a:cs typeface="Times New Roman"/>
                <a:sym typeface="Times New Roman"/>
              </a:rPr>
              <a:t>Output files</a:t>
            </a:r>
            <a:endParaRPr sz="2200" b="1">
              <a:solidFill>
                <a:srgbClr val="351C75"/>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600" dirty="0">
                <a:solidFill>
                  <a:schemeClr val="dk1"/>
                </a:solidFill>
                <a:latin typeface="Times New Roman"/>
                <a:ea typeface="Times New Roman"/>
                <a:cs typeface="Times New Roman"/>
                <a:sym typeface="Times New Roman"/>
              </a:rPr>
              <a:t>To view the netlist file, </a:t>
            </a:r>
            <a:r>
              <a:rPr lang="en" sz="1600" dirty="0">
                <a:solidFill>
                  <a:srgbClr val="0000FF"/>
                </a:solidFill>
                <a:latin typeface="Times New Roman"/>
                <a:ea typeface="Times New Roman"/>
                <a:cs typeface="Times New Roman"/>
                <a:sym typeface="Times New Roman"/>
                <a:hlinkClick r:id="rId4" action="ppaction://hlinkfile"/>
              </a:rPr>
              <a:t>[click here]</a:t>
            </a:r>
            <a:endParaRPr sz="1600">
              <a:solidFill>
                <a:srgbClr val="0000FF"/>
              </a:solidFill>
              <a:latin typeface="Times New Roman"/>
              <a:ea typeface="Times New Roman"/>
              <a:cs typeface="Times New Roman"/>
              <a:sym typeface="Times New Roman"/>
            </a:endParaRPr>
          </a:p>
          <a:p>
            <a:pPr marL="0" lvl="0" indent="0" algn="l" rtl="0">
              <a:lnSpc>
                <a:spcPct val="85000"/>
              </a:lnSpc>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To view the sdc output file, </a:t>
            </a:r>
            <a:r>
              <a:rPr lang="en" sz="1600" dirty="0">
                <a:solidFill>
                  <a:srgbClr val="0000FF"/>
                </a:solidFill>
                <a:latin typeface="Times New Roman"/>
                <a:ea typeface="Times New Roman"/>
                <a:cs typeface="Times New Roman"/>
                <a:sym typeface="Times New Roman"/>
                <a:hlinkClick r:id="rId5" action="ppaction://hlinkfile"/>
              </a:rPr>
              <a:t>[click here]</a:t>
            </a:r>
            <a:endParaRPr sz="1600">
              <a:solidFill>
                <a:srgbClr val="0000FF"/>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8"/>
          <p:cNvSpPr txBox="1"/>
          <p:nvPr/>
        </p:nvSpPr>
        <p:spPr>
          <a:xfrm>
            <a:off x="44950" y="68500"/>
            <a:ext cx="3435300" cy="5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351C75"/>
                </a:solidFill>
                <a:latin typeface="Times New Roman"/>
                <a:ea typeface="Times New Roman"/>
                <a:cs typeface="Times New Roman"/>
                <a:sym typeface="Times New Roman"/>
              </a:rPr>
              <a:t>Schematic Synthesis</a:t>
            </a:r>
            <a:endParaRPr sz="2200" b="1">
              <a:solidFill>
                <a:srgbClr val="351C75"/>
              </a:solidFill>
              <a:latin typeface="Times New Roman"/>
              <a:ea typeface="Times New Roman"/>
              <a:cs typeface="Times New Roman"/>
              <a:sym typeface="Times New Roman"/>
            </a:endParaRPr>
          </a:p>
        </p:txBody>
      </p:sp>
      <p:pic>
        <p:nvPicPr>
          <p:cNvPr id="219" name="Google Shape;219;p38"/>
          <p:cNvPicPr preferRelativeResize="0"/>
          <p:nvPr/>
        </p:nvPicPr>
        <p:blipFill>
          <a:blip r:embed="rId3">
            <a:alphaModFix/>
          </a:blip>
          <a:stretch>
            <a:fillRect/>
          </a:stretch>
        </p:blipFill>
        <p:spPr>
          <a:xfrm>
            <a:off x="130975" y="646300"/>
            <a:ext cx="8700525" cy="4192401"/>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p:nvPr/>
        </p:nvSpPr>
        <p:spPr>
          <a:xfrm>
            <a:off x="87750" y="89900"/>
            <a:ext cx="53940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smtClean="0">
                <a:solidFill>
                  <a:srgbClr val="351C75"/>
                </a:solidFill>
                <a:latin typeface="Times New Roman"/>
                <a:ea typeface="Times New Roman"/>
                <a:cs typeface="Times New Roman"/>
                <a:sym typeface="Times New Roman"/>
              </a:rPr>
              <a:t>10. Generated </a:t>
            </a:r>
            <a:r>
              <a:rPr lang="en" sz="2200" b="1" dirty="0">
                <a:solidFill>
                  <a:srgbClr val="351C75"/>
                </a:solidFill>
                <a:latin typeface="Times New Roman"/>
                <a:ea typeface="Times New Roman"/>
                <a:cs typeface="Times New Roman"/>
                <a:sym typeface="Times New Roman"/>
              </a:rPr>
              <a:t>Reports</a:t>
            </a:r>
            <a:endParaRPr sz="2200" b="1">
              <a:solidFill>
                <a:srgbClr val="351C75"/>
              </a:solidFill>
              <a:latin typeface="Times New Roman"/>
              <a:ea typeface="Times New Roman"/>
              <a:cs typeface="Times New Roman"/>
              <a:sym typeface="Times New Roman"/>
            </a:endParaRPr>
          </a:p>
        </p:txBody>
      </p:sp>
      <p:sp>
        <p:nvSpPr>
          <p:cNvPr id="225" name="Google Shape;225;p39"/>
          <p:cNvSpPr txBox="1"/>
          <p:nvPr/>
        </p:nvSpPr>
        <p:spPr>
          <a:xfrm>
            <a:off x="130575" y="732050"/>
            <a:ext cx="8808000" cy="20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351C75"/>
                </a:solidFill>
                <a:latin typeface="Times New Roman"/>
                <a:ea typeface="Times New Roman"/>
                <a:cs typeface="Times New Roman"/>
                <a:sym typeface="Times New Roman"/>
              </a:rPr>
              <a:t>Report on Area</a:t>
            </a: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r>
              <a:rPr lang="en" dirty="0">
                <a:solidFill>
                  <a:schemeClr val="dk1"/>
                </a:solidFill>
                <a:latin typeface="Times New Roman"/>
                <a:ea typeface="Times New Roman"/>
                <a:cs typeface="Times New Roman"/>
                <a:sym typeface="Times New Roman"/>
              </a:rPr>
              <a:t>(D) = wireload is default in technology library</a:t>
            </a:r>
            <a:endParaRPr>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To view the Area rpt. file, </a:t>
            </a:r>
            <a:r>
              <a:rPr lang="en" sz="1600" dirty="0">
                <a:solidFill>
                  <a:srgbClr val="0000FF"/>
                </a:solidFill>
                <a:latin typeface="Times New Roman"/>
                <a:ea typeface="Times New Roman"/>
                <a:cs typeface="Times New Roman"/>
                <a:sym typeface="Times New Roman"/>
                <a:hlinkClick r:id="rId3" action="ppaction://hlinkfile"/>
              </a:rPr>
              <a:t>[click here]</a:t>
            </a:r>
            <a:endParaRPr>
              <a:solidFill>
                <a:srgbClr val="0000FF"/>
              </a:solidFill>
              <a:latin typeface="Times New Roman"/>
              <a:ea typeface="Times New Roman"/>
              <a:cs typeface="Times New Roman"/>
              <a:sym typeface="Times New Roman"/>
            </a:endParaRPr>
          </a:p>
          <a:p>
            <a:pPr marL="0" lvl="0" indent="0" algn="l" rtl="0">
              <a:spcBef>
                <a:spcPts val="0"/>
              </a:spcBef>
              <a:spcAft>
                <a:spcPts val="0"/>
              </a:spcAft>
              <a:buNone/>
            </a:pPr>
            <a:r>
              <a:rPr lang="en" sz="1800" b="1" dirty="0">
                <a:solidFill>
                  <a:srgbClr val="351C75"/>
                </a:solidFill>
                <a:latin typeface="Times New Roman"/>
                <a:ea typeface="Times New Roman"/>
                <a:cs typeface="Times New Roman"/>
                <a:sym typeface="Times New Roman"/>
              </a:rPr>
              <a:t> </a:t>
            </a: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p:txBody>
      </p:sp>
      <p:graphicFrame>
        <p:nvGraphicFramePr>
          <p:cNvPr id="226" name="Google Shape;226;p39"/>
          <p:cNvGraphicFramePr/>
          <p:nvPr/>
        </p:nvGraphicFramePr>
        <p:xfrm>
          <a:off x="192650" y="1216850"/>
          <a:ext cx="8576850" cy="853380"/>
        </p:xfrm>
        <a:graphic>
          <a:graphicData uri="http://schemas.openxmlformats.org/drawingml/2006/table">
            <a:tbl>
              <a:tblPr>
                <a:noFill/>
                <a:tableStyleId>{25611A31-D14D-4519-8181-1965143952E7}</a:tableStyleId>
              </a:tblPr>
              <a:tblGrid>
                <a:gridCol w="1611425"/>
                <a:gridCol w="1247525"/>
                <a:gridCol w="1429475"/>
                <a:gridCol w="1429475"/>
                <a:gridCol w="1429475"/>
                <a:gridCol w="1429475"/>
              </a:tblGrid>
              <a:tr h="406900">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Instance Module</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Cell Count</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Cell Area</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Net Area</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Total Area</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Wireload</a:t>
                      </a:r>
                      <a:endParaRPr sz="1600">
                        <a:latin typeface="Times New Roman"/>
                        <a:ea typeface="Times New Roman"/>
                        <a:cs typeface="Times New Roman"/>
                        <a:sym typeface="Times New Roman"/>
                      </a:endParaRPr>
                    </a:p>
                  </a:txBody>
                  <a:tcPr marL="91425" marR="91425" marT="91425" marB="91425"/>
                </a:tc>
              </a:tr>
              <a:tr h="331975">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ASTS</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128</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3412.886</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0.000</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3412.886</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&lt;none&gt; (D)</a:t>
                      </a:r>
                      <a:endParaRPr sz="1600">
                        <a:latin typeface="Times New Roman"/>
                        <a:ea typeface="Times New Roman"/>
                        <a:cs typeface="Times New Roman"/>
                        <a:sym typeface="Times New Roman"/>
                      </a:endParaRPr>
                    </a:p>
                  </a:txBody>
                  <a:tcPr marL="91425" marR="91425" marT="91425" marB="91425"/>
                </a:tc>
              </a:tr>
            </a:tbl>
          </a:graphicData>
        </a:graphic>
      </p:graphicFrame>
      <p:sp>
        <p:nvSpPr>
          <p:cNvPr id="227" name="Google Shape;227;p39"/>
          <p:cNvSpPr txBox="1"/>
          <p:nvPr/>
        </p:nvSpPr>
        <p:spPr>
          <a:xfrm>
            <a:off x="119925" y="2851100"/>
            <a:ext cx="8829300" cy="20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351C75"/>
                </a:solidFill>
                <a:latin typeface="Times New Roman"/>
                <a:ea typeface="Times New Roman"/>
                <a:cs typeface="Times New Roman"/>
                <a:sym typeface="Times New Roman"/>
              </a:rPr>
              <a:t>Report on Power</a:t>
            </a: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To view the Power rpt. file, </a:t>
            </a:r>
            <a:r>
              <a:rPr lang="en" sz="1600" dirty="0">
                <a:solidFill>
                  <a:srgbClr val="0000FF"/>
                </a:solidFill>
                <a:latin typeface="Times New Roman"/>
                <a:ea typeface="Times New Roman"/>
                <a:cs typeface="Times New Roman"/>
                <a:sym typeface="Times New Roman"/>
                <a:hlinkClick r:id="rId4" action="ppaction://hlinkfile"/>
              </a:rPr>
              <a:t>[click here]</a:t>
            </a:r>
            <a:endParaRPr>
              <a:solidFill>
                <a:srgbClr val="0000FF"/>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p:txBody>
      </p:sp>
      <p:graphicFrame>
        <p:nvGraphicFramePr>
          <p:cNvPr id="228" name="Google Shape;228;p39"/>
          <p:cNvGraphicFramePr/>
          <p:nvPr/>
        </p:nvGraphicFramePr>
        <p:xfrm>
          <a:off x="192650" y="3421500"/>
          <a:ext cx="8576875" cy="986750"/>
        </p:xfrm>
        <a:graphic>
          <a:graphicData uri="http://schemas.openxmlformats.org/drawingml/2006/table">
            <a:tbl>
              <a:tblPr>
                <a:noFill/>
                <a:tableStyleId>{25611A31-D14D-4519-8181-1965143952E7}</a:tableStyleId>
              </a:tblPr>
              <a:tblGrid>
                <a:gridCol w="1565525"/>
                <a:gridCol w="1351525"/>
                <a:gridCol w="1886600"/>
                <a:gridCol w="2057850"/>
                <a:gridCol w="1715375"/>
              </a:tblGrid>
              <a:tr h="493375">
                <a:tc>
                  <a:txBody>
                    <a:bodyPr/>
                    <a:lstStyle/>
                    <a:p>
                      <a:pPr marL="0" lvl="0" indent="0" algn="ctr" rtl="0">
                        <a:spcBef>
                          <a:spcPts val="0"/>
                        </a:spcBef>
                        <a:spcAft>
                          <a:spcPts val="0"/>
                        </a:spcAft>
                        <a:buNone/>
                      </a:pPr>
                      <a:r>
                        <a:rPr lang="en"/>
                        <a:t>Instance</a:t>
                      </a:r>
                      <a:endParaRPr/>
                    </a:p>
                  </a:txBody>
                  <a:tcPr marL="91425" marR="91425" marT="91425" marB="91425"/>
                </a:tc>
                <a:tc>
                  <a:txBody>
                    <a:bodyPr/>
                    <a:lstStyle/>
                    <a:p>
                      <a:pPr marL="0" lvl="0" indent="0" algn="ctr" rtl="0">
                        <a:spcBef>
                          <a:spcPts val="0"/>
                        </a:spcBef>
                        <a:spcAft>
                          <a:spcPts val="0"/>
                        </a:spcAft>
                        <a:buNone/>
                      </a:pPr>
                      <a:r>
                        <a:rPr lang="en"/>
                        <a:t>Cells</a:t>
                      </a:r>
                      <a:endParaRPr/>
                    </a:p>
                  </a:txBody>
                  <a:tcPr marL="91425" marR="91425" marT="91425" marB="91425"/>
                </a:tc>
                <a:tc>
                  <a:txBody>
                    <a:bodyPr/>
                    <a:lstStyle/>
                    <a:p>
                      <a:pPr marL="0" lvl="0" indent="0" algn="ctr" rtl="0">
                        <a:spcBef>
                          <a:spcPts val="0"/>
                        </a:spcBef>
                        <a:spcAft>
                          <a:spcPts val="0"/>
                        </a:spcAft>
                        <a:buNone/>
                      </a:pPr>
                      <a:r>
                        <a:rPr lang="en"/>
                        <a:t>Leakage Power (nW)</a:t>
                      </a:r>
                      <a:endParaRPr/>
                    </a:p>
                  </a:txBody>
                  <a:tcPr marL="91425" marR="91425" marT="91425" marB="91425"/>
                </a:tc>
                <a:tc>
                  <a:txBody>
                    <a:bodyPr/>
                    <a:lstStyle/>
                    <a:p>
                      <a:pPr marL="0" lvl="0" indent="0" algn="ctr" rtl="0">
                        <a:spcBef>
                          <a:spcPts val="0"/>
                        </a:spcBef>
                        <a:spcAft>
                          <a:spcPts val="0"/>
                        </a:spcAft>
                        <a:buNone/>
                      </a:pPr>
                      <a:r>
                        <a:rPr lang="en"/>
                        <a:t>Dynamic Power (nW)</a:t>
                      </a:r>
                      <a:endParaRPr/>
                    </a:p>
                  </a:txBody>
                  <a:tcPr marL="91425" marR="91425" marT="91425" marB="91425"/>
                </a:tc>
                <a:tc>
                  <a:txBody>
                    <a:bodyPr/>
                    <a:lstStyle/>
                    <a:p>
                      <a:pPr marL="0" lvl="0" indent="0" algn="ctr" rtl="0">
                        <a:spcBef>
                          <a:spcPts val="0"/>
                        </a:spcBef>
                        <a:spcAft>
                          <a:spcPts val="0"/>
                        </a:spcAft>
                        <a:buNone/>
                      </a:pPr>
                      <a:r>
                        <a:rPr lang="en"/>
                        <a:t>Total Power (nW)</a:t>
                      </a:r>
                      <a:endParaRPr/>
                    </a:p>
                  </a:txBody>
                  <a:tcPr marL="91425" marR="91425" marT="91425" marB="91425"/>
                </a:tc>
              </a:tr>
              <a:tr h="493375">
                <a:tc>
                  <a:txBody>
                    <a:bodyPr/>
                    <a:lstStyle/>
                    <a:p>
                      <a:pPr marL="0" lvl="0" indent="0" algn="ctr" rtl="0">
                        <a:spcBef>
                          <a:spcPts val="0"/>
                        </a:spcBef>
                        <a:spcAft>
                          <a:spcPts val="0"/>
                        </a:spcAft>
                        <a:buNone/>
                      </a:pPr>
                      <a:r>
                        <a:rPr lang="en"/>
                        <a:t>ASTS</a:t>
                      </a:r>
                      <a:endParaRPr/>
                    </a:p>
                  </a:txBody>
                  <a:tcPr marL="91425" marR="91425" marT="91425" marB="91425"/>
                </a:tc>
                <a:tc>
                  <a:txBody>
                    <a:bodyPr/>
                    <a:lstStyle/>
                    <a:p>
                      <a:pPr marL="0" lvl="0" indent="0" algn="ctr" rtl="0">
                        <a:spcBef>
                          <a:spcPts val="0"/>
                        </a:spcBef>
                        <a:spcAft>
                          <a:spcPts val="0"/>
                        </a:spcAft>
                        <a:buNone/>
                      </a:pPr>
                      <a:r>
                        <a:rPr lang="en"/>
                        <a:t>128</a:t>
                      </a:r>
                      <a:endParaRPr/>
                    </a:p>
                  </a:txBody>
                  <a:tcPr marL="91425" marR="91425" marT="91425" marB="91425"/>
                </a:tc>
                <a:tc>
                  <a:txBody>
                    <a:bodyPr/>
                    <a:lstStyle/>
                    <a:p>
                      <a:pPr marL="0" lvl="0" indent="0" algn="ctr" rtl="0">
                        <a:spcBef>
                          <a:spcPts val="0"/>
                        </a:spcBef>
                        <a:spcAft>
                          <a:spcPts val="0"/>
                        </a:spcAft>
                        <a:buNone/>
                      </a:pPr>
                      <a:r>
                        <a:rPr lang="en"/>
                        <a:t>93.923</a:t>
                      </a:r>
                      <a:endParaRPr/>
                    </a:p>
                  </a:txBody>
                  <a:tcPr marL="91425" marR="91425" marT="91425" marB="91425"/>
                </a:tc>
                <a:tc>
                  <a:txBody>
                    <a:bodyPr/>
                    <a:lstStyle/>
                    <a:p>
                      <a:pPr marL="0" lvl="0" indent="0" algn="ctr" rtl="0">
                        <a:spcBef>
                          <a:spcPts val="0"/>
                        </a:spcBef>
                        <a:spcAft>
                          <a:spcPts val="0"/>
                        </a:spcAft>
                        <a:buNone/>
                      </a:pPr>
                      <a:r>
                        <a:rPr lang="en"/>
                        <a:t>1402092.948</a:t>
                      </a:r>
                      <a:endParaRPr/>
                    </a:p>
                  </a:txBody>
                  <a:tcPr marL="91425" marR="91425" marT="91425" marB="91425"/>
                </a:tc>
                <a:tc>
                  <a:txBody>
                    <a:bodyPr/>
                    <a:lstStyle/>
                    <a:p>
                      <a:pPr marL="0" lvl="0" indent="0" algn="ctr" rtl="0">
                        <a:spcBef>
                          <a:spcPts val="0"/>
                        </a:spcBef>
                        <a:spcAft>
                          <a:spcPts val="0"/>
                        </a:spcAft>
                        <a:buNone/>
                      </a:pPr>
                      <a:r>
                        <a:rPr lang="en"/>
                        <a:t>1402186.871</a:t>
                      </a:r>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p:nvPr/>
        </p:nvSpPr>
        <p:spPr>
          <a:xfrm>
            <a:off x="77050" y="36400"/>
            <a:ext cx="8989800" cy="50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351C75"/>
                </a:solidFill>
                <a:latin typeface="Times New Roman"/>
                <a:ea typeface="Times New Roman"/>
                <a:cs typeface="Times New Roman"/>
                <a:sym typeface="Times New Roman"/>
              </a:rPr>
              <a:t>Report on Timing</a:t>
            </a: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p:txBody>
      </p:sp>
      <p:pic>
        <p:nvPicPr>
          <p:cNvPr id="234" name="Google Shape;234;p40"/>
          <p:cNvPicPr preferRelativeResize="0"/>
          <p:nvPr/>
        </p:nvPicPr>
        <p:blipFill>
          <a:blip r:embed="rId3">
            <a:alphaModFix/>
          </a:blip>
          <a:stretch>
            <a:fillRect/>
          </a:stretch>
        </p:blipFill>
        <p:spPr>
          <a:xfrm>
            <a:off x="173100" y="475175"/>
            <a:ext cx="6592850" cy="4334424"/>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idx="4294967295"/>
          </p:nvPr>
        </p:nvSpPr>
        <p:spPr>
          <a:xfrm>
            <a:off x="264725" y="11620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            </a:t>
            </a:r>
            <a:r>
              <a:rPr lang="en" sz="2200" b="1">
                <a:solidFill>
                  <a:srgbClr val="351C75"/>
                </a:solidFill>
                <a:latin typeface="Times New Roman"/>
                <a:ea typeface="Times New Roman"/>
                <a:cs typeface="Times New Roman"/>
                <a:sym typeface="Times New Roman"/>
              </a:rPr>
              <a:t>Department of Electronics and Communication Engineering</a:t>
            </a:r>
            <a:endParaRPr sz="3900" b="1">
              <a:solidFill>
                <a:srgbClr val="351C75"/>
              </a:solidFill>
              <a:latin typeface="Times New Roman"/>
              <a:ea typeface="Times New Roman"/>
              <a:cs typeface="Times New Roman"/>
              <a:sym typeface="Times New Roman"/>
            </a:endParaRPr>
          </a:p>
        </p:txBody>
      </p:sp>
      <p:sp>
        <p:nvSpPr>
          <p:cNvPr id="72" name="Google Shape;72;p15"/>
          <p:cNvSpPr txBox="1">
            <a:spLocks noGrp="1"/>
          </p:cNvSpPr>
          <p:nvPr>
            <p:ph type="body" idx="4294967295"/>
          </p:nvPr>
        </p:nvSpPr>
        <p:spPr>
          <a:xfrm>
            <a:off x="323425" y="633900"/>
            <a:ext cx="8705100" cy="42678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852"/>
              <a:buNone/>
            </a:pPr>
            <a:r>
              <a:rPr lang="en" sz="1600" b="1" i="1">
                <a:solidFill>
                  <a:srgbClr val="FF0000"/>
                </a:solidFill>
                <a:latin typeface="Times New Roman"/>
                <a:ea typeface="Times New Roman"/>
                <a:cs typeface="Times New Roman"/>
                <a:sym typeface="Times New Roman"/>
              </a:rPr>
              <a:t>Vision of the Department</a:t>
            </a:r>
            <a:endParaRPr sz="1600" b="1" i="1">
              <a:solidFill>
                <a:srgbClr val="FF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SzPts val="852"/>
              <a:buNone/>
            </a:pPr>
            <a:r>
              <a:rPr lang="en" sz="1400">
                <a:solidFill>
                  <a:schemeClr val="dk1"/>
                </a:solidFill>
                <a:highlight>
                  <a:srgbClr val="FFFFFF"/>
                </a:highlight>
                <a:latin typeface="Times New Roman"/>
                <a:ea typeface="Times New Roman"/>
                <a:cs typeface="Times New Roman"/>
                <a:sym typeface="Times New Roman"/>
              </a:rPr>
              <a:t>To be in the forefront in providing quality technical education and research in Electronics &amp; Communication Engineering to produce skilled professionals to cater to the challenges of the society.</a:t>
            </a:r>
            <a:endParaRPr sz="1400">
              <a:solidFill>
                <a:schemeClr val="dk1"/>
              </a:solidFill>
              <a:highlight>
                <a:srgbClr val="FFFFFF"/>
              </a:highlight>
              <a:latin typeface="Times New Roman"/>
              <a:ea typeface="Times New Roman"/>
              <a:cs typeface="Times New Roman"/>
              <a:sym typeface="Times New Roman"/>
            </a:endParaRPr>
          </a:p>
          <a:p>
            <a:pPr marL="0" lvl="0" indent="0" algn="ctr" rtl="0">
              <a:lnSpc>
                <a:spcPct val="90000"/>
              </a:lnSpc>
              <a:spcBef>
                <a:spcPts val="1200"/>
              </a:spcBef>
              <a:spcAft>
                <a:spcPts val="0"/>
              </a:spcAft>
              <a:buSzPts val="852"/>
              <a:buNone/>
            </a:pPr>
            <a:r>
              <a:rPr lang="en" sz="1600" b="1" i="1">
                <a:solidFill>
                  <a:srgbClr val="FF0000"/>
                </a:solidFill>
                <a:highlight>
                  <a:srgbClr val="FFFFFF"/>
                </a:highlight>
                <a:latin typeface="Times New Roman"/>
                <a:ea typeface="Times New Roman"/>
                <a:cs typeface="Times New Roman"/>
                <a:sym typeface="Times New Roman"/>
              </a:rPr>
              <a:t>Mission of the Department</a:t>
            </a:r>
            <a:endParaRPr sz="1600" b="1" i="1">
              <a:solidFill>
                <a:srgbClr val="FF0000"/>
              </a:solidFill>
              <a:highlight>
                <a:srgbClr val="FFFFFF"/>
              </a:highlight>
              <a:latin typeface="Times New Roman"/>
              <a:ea typeface="Times New Roman"/>
              <a:cs typeface="Times New Roman"/>
              <a:sym typeface="Times New Roman"/>
            </a:endParaRPr>
          </a:p>
          <a:p>
            <a:pPr marL="457200" lvl="0" indent="-317500" algn="just" rtl="0">
              <a:lnSpc>
                <a:spcPct val="150000"/>
              </a:lnSpc>
              <a:spcBef>
                <a:spcPts val="1100"/>
              </a:spcBef>
              <a:spcAft>
                <a:spcPts val="0"/>
              </a:spcAft>
              <a:buClr>
                <a:schemeClr val="dk1"/>
              </a:buClr>
              <a:buSzPts val="1400"/>
              <a:buFont typeface="Times New Roman"/>
              <a:buAutoNum type="arabicPeriod"/>
            </a:pPr>
            <a:r>
              <a:rPr lang="en" sz="1400">
                <a:solidFill>
                  <a:schemeClr val="dk1"/>
                </a:solidFill>
                <a:highlight>
                  <a:srgbClr val="FFFFFF"/>
                </a:highlight>
                <a:latin typeface="Times New Roman"/>
                <a:ea typeface="Times New Roman"/>
                <a:cs typeface="Times New Roman"/>
                <a:sym typeface="Times New Roman"/>
              </a:rPr>
              <a:t>To facilitate the students with profound technical knowledge through effective teaching learning process for a successful career.</a:t>
            </a:r>
            <a:endParaRPr sz="1400">
              <a:solidFill>
                <a:schemeClr val="dk1"/>
              </a:solidFill>
              <a:highlight>
                <a:srgbClr val="FFFFFF"/>
              </a:highlight>
              <a:latin typeface="Times New Roman"/>
              <a:ea typeface="Times New Roman"/>
              <a:cs typeface="Times New Roman"/>
              <a:sym typeface="Times New Roman"/>
            </a:endParaRPr>
          </a:p>
          <a:p>
            <a:pPr marL="457200" lvl="0" indent="-317500" algn="just" rtl="0">
              <a:lnSpc>
                <a:spcPct val="150000"/>
              </a:lnSpc>
              <a:spcBef>
                <a:spcPts val="0"/>
              </a:spcBef>
              <a:spcAft>
                <a:spcPts val="0"/>
              </a:spcAft>
              <a:buClr>
                <a:schemeClr val="dk1"/>
              </a:buClr>
              <a:buSzPts val="1400"/>
              <a:buFont typeface="Times New Roman"/>
              <a:buAutoNum type="arabicPeriod"/>
            </a:pPr>
            <a:r>
              <a:rPr lang="en" sz="1400">
                <a:solidFill>
                  <a:schemeClr val="dk1"/>
                </a:solidFill>
                <a:highlight>
                  <a:srgbClr val="FFFFFF"/>
                </a:highlight>
                <a:latin typeface="Times New Roman"/>
                <a:ea typeface="Times New Roman"/>
                <a:cs typeface="Times New Roman"/>
                <a:sym typeface="Times New Roman"/>
              </a:rPr>
              <a:t>To impart quality education to strengthen students to meet the industry standards and face confidently the challenges in the programme.</a:t>
            </a:r>
            <a:endParaRPr sz="1400">
              <a:solidFill>
                <a:schemeClr val="dk1"/>
              </a:solidFill>
              <a:highlight>
                <a:srgbClr val="FFFFFF"/>
              </a:highlight>
              <a:latin typeface="Times New Roman"/>
              <a:ea typeface="Times New Roman"/>
              <a:cs typeface="Times New Roman"/>
              <a:sym typeface="Times New Roman"/>
            </a:endParaRPr>
          </a:p>
          <a:p>
            <a:pPr marL="457200" lvl="0" indent="-317500" algn="just" rtl="0">
              <a:lnSpc>
                <a:spcPct val="150000"/>
              </a:lnSpc>
              <a:spcBef>
                <a:spcPts val="0"/>
              </a:spcBef>
              <a:spcAft>
                <a:spcPts val="0"/>
              </a:spcAft>
              <a:buClr>
                <a:schemeClr val="dk1"/>
              </a:buClr>
              <a:buSzPts val="1400"/>
              <a:buFont typeface="Times New Roman"/>
              <a:buAutoNum type="arabicPeriod"/>
            </a:pPr>
            <a:r>
              <a:rPr lang="en" sz="1400">
                <a:solidFill>
                  <a:schemeClr val="dk1"/>
                </a:solidFill>
                <a:highlight>
                  <a:srgbClr val="FFFFFF"/>
                </a:highlight>
                <a:latin typeface="Times New Roman"/>
                <a:ea typeface="Times New Roman"/>
                <a:cs typeface="Times New Roman"/>
                <a:sym typeface="Times New Roman"/>
              </a:rPr>
              <a:t>To develop the essence of innovation and research among students and faculty by providing infrastructure and a conducive environment.</a:t>
            </a:r>
            <a:endParaRPr sz="1400">
              <a:solidFill>
                <a:schemeClr val="dk1"/>
              </a:solidFill>
              <a:highlight>
                <a:srgbClr val="FFFFFF"/>
              </a:highlight>
              <a:latin typeface="Times New Roman"/>
              <a:ea typeface="Times New Roman"/>
              <a:cs typeface="Times New Roman"/>
              <a:sym typeface="Times New Roman"/>
            </a:endParaRPr>
          </a:p>
          <a:p>
            <a:pPr marL="457200" lvl="0" indent="-317500" algn="just" rtl="0">
              <a:lnSpc>
                <a:spcPct val="150000"/>
              </a:lnSpc>
              <a:spcBef>
                <a:spcPts val="0"/>
              </a:spcBef>
              <a:spcAft>
                <a:spcPts val="0"/>
              </a:spcAft>
              <a:buClr>
                <a:schemeClr val="dk1"/>
              </a:buClr>
              <a:buSzPts val="1400"/>
              <a:buFont typeface="Times New Roman"/>
              <a:buAutoNum type="arabicPeriod"/>
            </a:pPr>
            <a:r>
              <a:rPr lang="en" sz="1400">
                <a:solidFill>
                  <a:schemeClr val="dk1"/>
                </a:solidFill>
                <a:highlight>
                  <a:srgbClr val="FFFFFF"/>
                </a:highlight>
                <a:latin typeface="Times New Roman"/>
                <a:ea typeface="Times New Roman"/>
                <a:cs typeface="Times New Roman"/>
                <a:sym typeface="Times New Roman"/>
              </a:rPr>
              <a:t>To inculcate the student community with ethical values, communication skills, leadership qualities, entrepreneurial skills and lifelong learning to meet the societal needs.</a:t>
            </a:r>
            <a:endParaRPr sz="1400">
              <a:solidFill>
                <a:schemeClr val="dk1"/>
              </a:solidFill>
              <a:highlight>
                <a:srgbClr val="FFFFFF"/>
              </a:highlight>
              <a:latin typeface="Times New Roman"/>
              <a:ea typeface="Times New Roman"/>
              <a:cs typeface="Times New Roman"/>
              <a:sym typeface="Times New Roman"/>
            </a:endParaRPr>
          </a:p>
          <a:p>
            <a:pPr marL="0" lvl="0" indent="0" algn="just" rtl="0">
              <a:lnSpc>
                <a:spcPct val="90000"/>
              </a:lnSpc>
              <a:spcBef>
                <a:spcPts val="1200"/>
              </a:spcBef>
              <a:spcAft>
                <a:spcPts val="0"/>
              </a:spcAft>
              <a:buClr>
                <a:schemeClr val="dk1"/>
              </a:buClr>
              <a:buSzPts val="852"/>
              <a:buFont typeface="Arial"/>
              <a:buNone/>
            </a:pPr>
            <a:endParaRPr sz="1400">
              <a:solidFill>
                <a:schemeClr val="dk1"/>
              </a:solidFill>
              <a:highlight>
                <a:srgbClr val="FFFFFF"/>
              </a:highlight>
              <a:latin typeface="Times New Roman"/>
              <a:ea typeface="Times New Roman"/>
              <a:cs typeface="Times New Roman"/>
              <a:sym typeface="Times New Roman"/>
            </a:endParaRPr>
          </a:p>
          <a:p>
            <a:pPr marL="0" lvl="0" indent="0" algn="l" rtl="0">
              <a:lnSpc>
                <a:spcPct val="95000"/>
              </a:lnSpc>
              <a:spcBef>
                <a:spcPts val="1100"/>
              </a:spcBef>
              <a:spcAft>
                <a:spcPts val="1200"/>
              </a:spcAft>
              <a:buSzPts val="852"/>
              <a:buNone/>
            </a:pPr>
            <a:endParaRPr sz="14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41"/>
          <p:cNvPicPr preferRelativeResize="0"/>
          <p:nvPr/>
        </p:nvPicPr>
        <p:blipFill>
          <a:blip r:embed="rId3">
            <a:alphaModFix/>
          </a:blip>
          <a:stretch>
            <a:fillRect/>
          </a:stretch>
        </p:blipFill>
        <p:spPr>
          <a:xfrm>
            <a:off x="120275" y="109600"/>
            <a:ext cx="6645676" cy="2152850"/>
          </a:xfrm>
          <a:prstGeom prst="rect">
            <a:avLst/>
          </a:prstGeom>
          <a:noFill/>
          <a:ln>
            <a:noFill/>
          </a:ln>
        </p:spPr>
      </p:pic>
      <p:sp>
        <p:nvSpPr>
          <p:cNvPr id="240" name="Google Shape;240;p41"/>
          <p:cNvSpPr txBox="1"/>
          <p:nvPr/>
        </p:nvSpPr>
        <p:spPr>
          <a:xfrm>
            <a:off x="120275" y="2305275"/>
            <a:ext cx="7448700" cy="51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To view the Timing rpt. file, </a:t>
            </a:r>
            <a:r>
              <a:rPr lang="en" sz="1600" dirty="0">
                <a:solidFill>
                  <a:srgbClr val="0000FF"/>
                </a:solidFill>
                <a:latin typeface="Times New Roman"/>
                <a:ea typeface="Times New Roman"/>
                <a:cs typeface="Times New Roman"/>
                <a:sym typeface="Times New Roman"/>
                <a:hlinkClick r:id="rId4" action="ppaction://hlinkfile"/>
              </a:rPr>
              <a:t>[click here]</a:t>
            </a:r>
            <a:endParaRPr>
              <a:solidFill>
                <a:srgbClr val="0000FF"/>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2"/>
          <p:cNvSpPr txBox="1"/>
          <p:nvPr/>
        </p:nvSpPr>
        <p:spPr>
          <a:xfrm>
            <a:off x="66350" y="79200"/>
            <a:ext cx="8936400" cy="346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351C75"/>
                </a:solidFill>
                <a:latin typeface="Times New Roman"/>
                <a:ea typeface="Times New Roman"/>
                <a:cs typeface="Times New Roman"/>
                <a:sym typeface="Times New Roman"/>
              </a:rPr>
              <a:t>Report on Gate</a:t>
            </a: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To view the Gate rpt. file, </a:t>
            </a:r>
            <a:r>
              <a:rPr lang="en" sz="1600" dirty="0">
                <a:solidFill>
                  <a:srgbClr val="0000FF"/>
                </a:solidFill>
                <a:latin typeface="Times New Roman"/>
                <a:ea typeface="Times New Roman"/>
                <a:cs typeface="Times New Roman"/>
                <a:sym typeface="Times New Roman"/>
                <a:hlinkClick r:id="rId3" action="ppaction://hlinkfile"/>
              </a:rPr>
              <a:t>[click here]</a:t>
            </a:r>
            <a:endParaRPr>
              <a:solidFill>
                <a:srgbClr val="0000FF"/>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p:txBody>
      </p:sp>
      <p:pic>
        <p:nvPicPr>
          <p:cNvPr id="246" name="Google Shape;246;p42"/>
          <p:cNvPicPr preferRelativeResize="0"/>
          <p:nvPr/>
        </p:nvPicPr>
        <p:blipFill>
          <a:blip r:embed="rId4">
            <a:alphaModFix/>
          </a:blip>
          <a:stretch>
            <a:fillRect/>
          </a:stretch>
        </p:blipFill>
        <p:spPr>
          <a:xfrm>
            <a:off x="163100" y="551750"/>
            <a:ext cx="8432950" cy="2095975"/>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p:nvPr/>
        </p:nvSpPr>
        <p:spPr>
          <a:xfrm>
            <a:off x="66350" y="57800"/>
            <a:ext cx="9011400" cy="49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351C75"/>
                </a:solidFill>
                <a:latin typeface="Times New Roman"/>
                <a:ea typeface="Times New Roman"/>
                <a:cs typeface="Times New Roman"/>
                <a:sym typeface="Times New Roman"/>
              </a:rPr>
              <a:t>Report on Quality of Result (QoR)</a:t>
            </a: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rgbClr val="351C75"/>
              </a:solidFill>
              <a:latin typeface="Times New Roman"/>
              <a:ea typeface="Times New Roman"/>
              <a:cs typeface="Times New Roman"/>
              <a:sym typeface="Times New Roman"/>
            </a:endParaRPr>
          </a:p>
        </p:txBody>
      </p:sp>
      <p:pic>
        <p:nvPicPr>
          <p:cNvPr id="252" name="Google Shape;252;p43"/>
          <p:cNvPicPr preferRelativeResize="0"/>
          <p:nvPr/>
        </p:nvPicPr>
        <p:blipFill>
          <a:blip r:embed="rId3">
            <a:alphaModFix/>
          </a:blip>
          <a:stretch>
            <a:fillRect/>
          </a:stretch>
        </p:blipFill>
        <p:spPr>
          <a:xfrm>
            <a:off x="271475" y="785825"/>
            <a:ext cx="8601075" cy="3831125"/>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4"/>
          <p:cNvPicPr preferRelativeResize="0"/>
          <p:nvPr/>
        </p:nvPicPr>
        <p:blipFill>
          <a:blip r:embed="rId3">
            <a:alphaModFix/>
          </a:blip>
          <a:stretch>
            <a:fillRect/>
          </a:stretch>
        </p:blipFill>
        <p:spPr>
          <a:xfrm>
            <a:off x="366025" y="152400"/>
            <a:ext cx="7855450" cy="4838699"/>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45"/>
          <p:cNvPicPr preferRelativeResize="0"/>
          <p:nvPr/>
        </p:nvPicPr>
        <p:blipFill>
          <a:blip r:embed="rId3">
            <a:alphaModFix/>
          </a:blip>
          <a:stretch>
            <a:fillRect/>
          </a:stretch>
        </p:blipFill>
        <p:spPr>
          <a:xfrm>
            <a:off x="312500" y="152400"/>
            <a:ext cx="7502276" cy="4293325"/>
          </a:xfrm>
          <a:prstGeom prst="rect">
            <a:avLst/>
          </a:prstGeom>
          <a:noFill/>
          <a:ln>
            <a:noFill/>
          </a:ln>
        </p:spPr>
      </p:pic>
      <p:sp>
        <p:nvSpPr>
          <p:cNvPr id="263" name="Google Shape;263;p45"/>
          <p:cNvSpPr txBox="1"/>
          <p:nvPr/>
        </p:nvSpPr>
        <p:spPr>
          <a:xfrm>
            <a:off x="277014" y="4524398"/>
            <a:ext cx="6828000" cy="37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To view the QoR rpt. file, </a:t>
            </a:r>
            <a:r>
              <a:rPr lang="en" sz="1600" dirty="0">
                <a:solidFill>
                  <a:srgbClr val="0000FF"/>
                </a:solidFill>
                <a:latin typeface="Times New Roman"/>
                <a:ea typeface="Times New Roman"/>
                <a:cs typeface="Times New Roman"/>
                <a:sym typeface="Times New Roman"/>
                <a:hlinkClick r:id="rId4" action="ppaction://hlinkfile"/>
              </a:rPr>
              <a:t>[click here]</a:t>
            </a:r>
            <a:endParaRPr>
              <a:solidFill>
                <a:srgbClr val="0000FF"/>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6"/>
          <p:cNvSpPr txBox="1"/>
          <p:nvPr/>
        </p:nvSpPr>
        <p:spPr>
          <a:xfrm>
            <a:off x="96300" y="110375"/>
            <a:ext cx="8960100" cy="49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smtClean="0">
                <a:solidFill>
                  <a:srgbClr val="351C75"/>
                </a:solidFill>
                <a:latin typeface="Times New Roman"/>
                <a:ea typeface="Times New Roman"/>
                <a:cs typeface="Times New Roman"/>
                <a:sym typeface="Times New Roman"/>
              </a:rPr>
              <a:t>11. Applications</a:t>
            </a:r>
            <a:endParaRPr sz="22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600" b="1">
              <a:solidFill>
                <a:schemeClr val="dk1"/>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chemeClr val="dk1"/>
              </a:buClr>
              <a:buSzPts val="1600"/>
              <a:buChar char="●"/>
            </a:pPr>
            <a:r>
              <a:rPr lang="en" sz="1600" b="1" dirty="0">
                <a:solidFill>
                  <a:schemeClr val="dk1"/>
                </a:solidFill>
                <a:latin typeface="Times New Roman"/>
                <a:ea typeface="Times New Roman"/>
                <a:cs typeface="Times New Roman"/>
                <a:sym typeface="Times New Roman"/>
              </a:rPr>
              <a:t>Ticket Purchase and Validation:</a:t>
            </a:r>
            <a:r>
              <a:rPr lang="en" sz="1600" dirty="0">
                <a:solidFill>
                  <a:schemeClr val="dk1"/>
                </a:solidFill>
                <a:latin typeface="Times New Roman"/>
                <a:ea typeface="Times New Roman"/>
                <a:cs typeface="Times New Roman"/>
                <a:sym typeface="Times New Roman"/>
              </a:rPr>
              <a:t> Enables passengers to purchase tickets and validate them at entry and exit points of the subway stations.</a:t>
            </a:r>
            <a:endParaRPr sz="1600">
              <a:solidFill>
                <a:schemeClr val="dk1"/>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chemeClr val="dk1"/>
              </a:buClr>
              <a:buSzPts val="1600"/>
              <a:buChar char="●"/>
            </a:pPr>
            <a:r>
              <a:rPr lang="en" sz="1600" b="1" dirty="0" smtClean="0">
                <a:solidFill>
                  <a:schemeClr val="dk1"/>
                </a:solidFill>
                <a:latin typeface="Times New Roman"/>
                <a:ea typeface="Times New Roman"/>
                <a:cs typeface="Times New Roman"/>
                <a:sym typeface="Times New Roman"/>
              </a:rPr>
              <a:t>Improved </a:t>
            </a:r>
            <a:r>
              <a:rPr lang="en" sz="1600" b="1" dirty="0">
                <a:solidFill>
                  <a:schemeClr val="dk1"/>
                </a:solidFill>
                <a:latin typeface="Times New Roman"/>
                <a:ea typeface="Times New Roman"/>
                <a:cs typeface="Times New Roman"/>
                <a:sym typeface="Times New Roman"/>
              </a:rPr>
              <a:t>Efficiency:</a:t>
            </a:r>
            <a:r>
              <a:rPr lang="en" sz="1600" dirty="0">
                <a:solidFill>
                  <a:schemeClr val="dk1"/>
                </a:solidFill>
                <a:latin typeface="Times New Roman"/>
                <a:ea typeface="Times New Roman"/>
                <a:cs typeface="Times New Roman"/>
                <a:sym typeface="Times New Roman"/>
              </a:rPr>
              <a:t> Speeds up the ticketing process, reducing wait times and improving the overall passenger experience.</a:t>
            </a:r>
            <a:endParaRPr sz="1600">
              <a:solidFill>
                <a:schemeClr val="dk1"/>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chemeClr val="dk1"/>
              </a:buClr>
              <a:buSzPts val="1600"/>
              <a:buChar char="●"/>
            </a:pPr>
            <a:r>
              <a:rPr lang="en" sz="1600" b="1" dirty="0">
                <a:solidFill>
                  <a:schemeClr val="dk1"/>
                </a:solidFill>
                <a:latin typeface="Times New Roman"/>
                <a:ea typeface="Times New Roman"/>
                <a:cs typeface="Times New Roman"/>
                <a:sym typeface="Times New Roman"/>
              </a:rPr>
              <a:t>Data Collection:</a:t>
            </a:r>
            <a:r>
              <a:rPr lang="en" sz="1600" dirty="0">
                <a:solidFill>
                  <a:schemeClr val="dk1"/>
                </a:solidFill>
                <a:latin typeface="Times New Roman"/>
                <a:ea typeface="Times New Roman"/>
                <a:cs typeface="Times New Roman"/>
                <a:sym typeface="Times New Roman"/>
              </a:rPr>
              <a:t> Collects data on passenger numbers, travel patterns, and peak usage times, aiding in better service planning and resource allocation.</a:t>
            </a:r>
            <a:endParaRPr sz="1600">
              <a:solidFill>
                <a:schemeClr val="dk1"/>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chemeClr val="dk1"/>
              </a:buClr>
              <a:buSzPts val="1600"/>
              <a:buChar char="●"/>
            </a:pPr>
            <a:r>
              <a:rPr lang="en" sz="1600" b="1" dirty="0">
                <a:solidFill>
                  <a:schemeClr val="dk1"/>
                </a:solidFill>
                <a:latin typeface="Times New Roman"/>
                <a:ea typeface="Times New Roman"/>
                <a:cs typeface="Times New Roman"/>
                <a:sym typeface="Times New Roman"/>
              </a:rPr>
              <a:t>Integration with Other Services:</a:t>
            </a:r>
            <a:r>
              <a:rPr lang="en" sz="1600" dirty="0">
                <a:solidFill>
                  <a:schemeClr val="dk1"/>
                </a:solidFill>
                <a:latin typeface="Times New Roman"/>
                <a:ea typeface="Times New Roman"/>
                <a:cs typeface="Times New Roman"/>
                <a:sym typeface="Times New Roman"/>
              </a:rPr>
              <a:t> Can be integrated with other public transport systems and services, providing a seamless travel experience for passengers.</a:t>
            </a:r>
            <a:endParaRPr sz="1600">
              <a:solidFill>
                <a:schemeClr val="dk1"/>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chemeClr val="dk1"/>
              </a:buClr>
              <a:buSzPts val="1600"/>
              <a:buChar char="●"/>
            </a:pPr>
            <a:r>
              <a:rPr lang="en" sz="1600" b="1" dirty="0">
                <a:solidFill>
                  <a:schemeClr val="dk1"/>
                </a:solidFill>
                <a:latin typeface="Times New Roman"/>
                <a:ea typeface="Times New Roman"/>
                <a:cs typeface="Times New Roman"/>
                <a:sym typeface="Times New Roman"/>
              </a:rPr>
              <a:t>Security:</a:t>
            </a:r>
            <a:r>
              <a:rPr lang="en" sz="1600" dirty="0">
                <a:solidFill>
                  <a:schemeClr val="dk1"/>
                </a:solidFill>
                <a:latin typeface="Times New Roman"/>
                <a:ea typeface="Times New Roman"/>
                <a:cs typeface="Times New Roman"/>
                <a:sym typeface="Times New Roman"/>
              </a:rPr>
              <a:t> Enhances security by controlling access to subway platforms and ensuring only ticketed passengers enter.</a:t>
            </a:r>
            <a:endParaRPr sz="1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2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7"/>
          <p:cNvSpPr txBox="1"/>
          <p:nvPr/>
        </p:nvSpPr>
        <p:spPr>
          <a:xfrm>
            <a:off x="108025" y="110375"/>
            <a:ext cx="8924700" cy="48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smtClean="0">
                <a:solidFill>
                  <a:srgbClr val="351C75"/>
                </a:solidFill>
                <a:latin typeface="Times New Roman"/>
                <a:ea typeface="Times New Roman"/>
                <a:cs typeface="Times New Roman"/>
                <a:sym typeface="Times New Roman"/>
              </a:rPr>
              <a:t>12. Advantage </a:t>
            </a:r>
            <a:r>
              <a:rPr lang="en" sz="2200" b="1" dirty="0">
                <a:solidFill>
                  <a:srgbClr val="351C75"/>
                </a:solidFill>
                <a:latin typeface="Times New Roman"/>
                <a:ea typeface="Times New Roman"/>
                <a:cs typeface="Times New Roman"/>
                <a:sym typeface="Times New Roman"/>
              </a:rPr>
              <a:t>and </a:t>
            </a:r>
            <a:r>
              <a:rPr lang="en" sz="2200" b="1" dirty="0" smtClean="0">
                <a:solidFill>
                  <a:srgbClr val="351C75"/>
                </a:solidFill>
                <a:latin typeface="Times New Roman"/>
                <a:ea typeface="Times New Roman"/>
                <a:cs typeface="Times New Roman"/>
                <a:sym typeface="Times New Roman"/>
              </a:rPr>
              <a:t>Limitations</a:t>
            </a:r>
            <a:endParaRPr sz="2200" b="1">
              <a:solidFill>
                <a:srgbClr val="351C75"/>
              </a:solidFill>
              <a:latin typeface="Times New Roman"/>
              <a:ea typeface="Times New Roman"/>
              <a:cs typeface="Times New Roman"/>
              <a:sym typeface="Times New Roman"/>
            </a:endParaRPr>
          </a:p>
          <a:p>
            <a:pPr marL="0" lvl="0" indent="0" algn="just" rtl="0">
              <a:lnSpc>
                <a:spcPct val="115000"/>
              </a:lnSpc>
              <a:spcBef>
                <a:spcPts val="1400"/>
              </a:spcBef>
              <a:spcAft>
                <a:spcPts val="0"/>
              </a:spcAft>
              <a:buClr>
                <a:schemeClr val="dk1"/>
              </a:buClr>
              <a:buSzPts val="1100"/>
              <a:buFont typeface="Arial"/>
              <a:buNone/>
            </a:pPr>
            <a:r>
              <a:rPr lang="en" sz="1800" b="1" dirty="0">
                <a:solidFill>
                  <a:schemeClr val="dk1"/>
                </a:solidFill>
                <a:latin typeface="Times New Roman"/>
                <a:ea typeface="Times New Roman"/>
                <a:cs typeface="Times New Roman"/>
                <a:sym typeface="Times New Roman"/>
              </a:rPr>
              <a:t>Advantages of Automatic Subway Ticketing System</a:t>
            </a:r>
            <a:endParaRPr sz="1800" b="1">
              <a:solidFill>
                <a:schemeClr val="dk1"/>
              </a:solidFill>
              <a:latin typeface="Times New Roman"/>
              <a:ea typeface="Times New Roman"/>
              <a:cs typeface="Times New Roman"/>
              <a:sym typeface="Times New Roman"/>
            </a:endParaRPr>
          </a:p>
          <a:p>
            <a:pPr marL="457200" lvl="0" indent="-330200" algn="just" rtl="0">
              <a:lnSpc>
                <a:spcPct val="115000"/>
              </a:lnSpc>
              <a:spcBef>
                <a:spcPts val="1200"/>
              </a:spcBef>
              <a:spcAft>
                <a:spcPts val="0"/>
              </a:spcAft>
              <a:buClr>
                <a:schemeClr val="dk1"/>
              </a:buClr>
              <a:buSzPts val="1600"/>
              <a:buAutoNum type="arabicPeriod"/>
            </a:pPr>
            <a:r>
              <a:rPr lang="en" sz="1600" b="1" dirty="0">
                <a:solidFill>
                  <a:schemeClr val="dk1"/>
                </a:solidFill>
                <a:latin typeface="Times New Roman"/>
                <a:ea typeface="Times New Roman"/>
                <a:cs typeface="Times New Roman"/>
                <a:sym typeface="Times New Roman"/>
              </a:rPr>
              <a:t>Efficiency:</a:t>
            </a:r>
            <a:r>
              <a:rPr lang="en" sz="1600" dirty="0">
                <a:solidFill>
                  <a:schemeClr val="dk1"/>
                </a:solidFill>
                <a:latin typeface="Times New Roman"/>
                <a:ea typeface="Times New Roman"/>
                <a:cs typeface="Times New Roman"/>
                <a:sym typeface="Times New Roman"/>
              </a:rPr>
              <a:t> Speeds up the ticketing process, reducing wait times for passengers.</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dirty="0">
                <a:solidFill>
                  <a:schemeClr val="dk1"/>
                </a:solidFill>
                <a:latin typeface="Times New Roman"/>
                <a:ea typeface="Times New Roman"/>
                <a:cs typeface="Times New Roman"/>
                <a:sym typeface="Times New Roman"/>
              </a:rPr>
              <a:t>Convenience:</a:t>
            </a:r>
            <a:r>
              <a:rPr lang="en" sz="1600" dirty="0">
                <a:solidFill>
                  <a:schemeClr val="dk1"/>
                </a:solidFill>
                <a:latin typeface="Times New Roman"/>
                <a:ea typeface="Times New Roman"/>
                <a:cs typeface="Times New Roman"/>
                <a:sym typeface="Times New Roman"/>
              </a:rPr>
              <a:t> Provides passengers with multiple payment options, including contactless and mobile payments.</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dirty="0">
                <a:solidFill>
                  <a:schemeClr val="dk1"/>
                </a:solidFill>
                <a:latin typeface="Times New Roman"/>
                <a:ea typeface="Times New Roman"/>
                <a:cs typeface="Times New Roman"/>
                <a:sym typeface="Times New Roman"/>
              </a:rPr>
              <a:t>Cost Savings:</a:t>
            </a:r>
            <a:r>
              <a:rPr lang="en" sz="1600" dirty="0">
                <a:solidFill>
                  <a:schemeClr val="dk1"/>
                </a:solidFill>
                <a:latin typeface="Times New Roman"/>
                <a:ea typeface="Times New Roman"/>
                <a:cs typeface="Times New Roman"/>
                <a:sym typeface="Times New Roman"/>
              </a:rPr>
              <a:t> Reduces the need for staffing at ticket counters and gates.</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dirty="0">
                <a:solidFill>
                  <a:schemeClr val="dk1"/>
                </a:solidFill>
                <a:latin typeface="Times New Roman"/>
                <a:ea typeface="Times New Roman"/>
                <a:cs typeface="Times New Roman"/>
                <a:sym typeface="Times New Roman"/>
              </a:rPr>
              <a:t>24/7 Operation:</a:t>
            </a:r>
            <a:r>
              <a:rPr lang="en" sz="1600" dirty="0">
                <a:solidFill>
                  <a:schemeClr val="dk1"/>
                </a:solidFill>
                <a:latin typeface="Times New Roman"/>
                <a:ea typeface="Times New Roman"/>
                <a:cs typeface="Times New Roman"/>
                <a:sym typeface="Times New Roman"/>
              </a:rPr>
              <a:t> Provides continuous service without the limitations of human working hours.</a:t>
            </a:r>
            <a:endParaRPr sz="16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22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8"/>
          <p:cNvSpPr txBox="1"/>
          <p:nvPr/>
        </p:nvSpPr>
        <p:spPr>
          <a:xfrm>
            <a:off x="0" y="0"/>
            <a:ext cx="8798100" cy="36942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1400"/>
              </a:spcBef>
              <a:spcAft>
                <a:spcPts val="0"/>
              </a:spcAft>
              <a:buNone/>
            </a:pPr>
            <a:r>
              <a:rPr lang="en" sz="1800" b="1">
                <a:solidFill>
                  <a:srgbClr val="351C75"/>
                </a:solidFill>
                <a:latin typeface="Times New Roman"/>
                <a:ea typeface="Times New Roman"/>
                <a:cs typeface="Times New Roman"/>
                <a:sym typeface="Times New Roman"/>
              </a:rPr>
              <a:t>Limitations of Automatic Subway Ticketing System</a:t>
            </a:r>
            <a:endParaRPr sz="1800" b="1">
              <a:solidFill>
                <a:srgbClr val="351C75"/>
              </a:solidFill>
              <a:latin typeface="Times New Roman"/>
              <a:ea typeface="Times New Roman"/>
              <a:cs typeface="Times New Roman"/>
              <a:sym typeface="Times New Roman"/>
            </a:endParaRPr>
          </a:p>
          <a:p>
            <a:pPr marL="457200" lvl="0" indent="-330200" algn="just" rtl="0">
              <a:lnSpc>
                <a:spcPct val="115000"/>
              </a:lnSpc>
              <a:spcBef>
                <a:spcPts val="1200"/>
              </a:spcBef>
              <a:spcAft>
                <a:spcPts val="0"/>
              </a:spcAft>
              <a:buClr>
                <a:schemeClr val="dk1"/>
              </a:buClr>
              <a:buSzPts val="1600"/>
              <a:buAutoNum type="arabicPeriod"/>
            </a:pPr>
            <a:r>
              <a:rPr lang="en" sz="1600" b="1">
                <a:solidFill>
                  <a:schemeClr val="dk1"/>
                </a:solidFill>
                <a:latin typeface="Times New Roman"/>
                <a:ea typeface="Times New Roman"/>
                <a:cs typeface="Times New Roman"/>
                <a:sym typeface="Times New Roman"/>
              </a:rPr>
              <a:t>Initial Cost:</a:t>
            </a:r>
            <a:r>
              <a:rPr lang="en" sz="1600">
                <a:solidFill>
                  <a:schemeClr val="dk1"/>
                </a:solidFill>
                <a:latin typeface="Times New Roman"/>
                <a:ea typeface="Times New Roman"/>
                <a:cs typeface="Times New Roman"/>
                <a:sym typeface="Times New Roman"/>
              </a:rPr>
              <a:t> High initial investment for installation and integration of the system.</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a:solidFill>
                  <a:schemeClr val="dk1"/>
                </a:solidFill>
                <a:latin typeface="Times New Roman"/>
                <a:ea typeface="Times New Roman"/>
                <a:cs typeface="Times New Roman"/>
                <a:sym typeface="Times New Roman"/>
              </a:rPr>
              <a:t>Maintenance:</a:t>
            </a:r>
            <a:r>
              <a:rPr lang="en" sz="1600">
                <a:solidFill>
                  <a:schemeClr val="dk1"/>
                </a:solidFill>
                <a:latin typeface="Times New Roman"/>
                <a:ea typeface="Times New Roman"/>
                <a:cs typeface="Times New Roman"/>
                <a:sym typeface="Times New Roman"/>
              </a:rPr>
              <a:t> Requires regular maintenance and updates to ensure smooth operation.</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a:solidFill>
                  <a:schemeClr val="dk1"/>
                </a:solidFill>
                <a:latin typeface="Times New Roman"/>
                <a:ea typeface="Times New Roman"/>
                <a:cs typeface="Times New Roman"/>
                <a:sym typeface="Times New Roman"/>
              </a:rPr>
              <a:t>Technical Issues:</a:t>
            </a:r>
            <a:r>
              <a:rPr lang="en" sz="1600">
                <a:solidFill>
                  <a:schemeClr val="dk1"/>
                </a:solidFill>
                <a:latin typeface="Times New Roman"/>
                <a:ea typeface="Times New Roman"/>
                <a:cs typeface="Times New Roman"/>
                <a:sym typeface="Times New Roman"/>
              </a:rPr>
              <a:t> Vulnerable to technical failures, which can disrupt service.</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a:solidFill>
                  <a:schemeClr val="dk1"/>
                </a:solidFill>
                <a:latin typeface="Times New Roman"/>
                <a:ea typeface="Times New Roman"/>
                <a:cs typeface="Times New Roman"/>
                <a:sym typeface="Times New Roman"/>
              </a:rPr>
              <a:t>User Adaptability:</a:t>
            </a:r>
            <a:r>
              <a:rPr lang="en" sz="1600">
                <a:solidFill>
                  <a:schemeClr val="dk1"/>
                </a:solidFill>
                <a:latin typeface="Times New Roman"/>
                <a:ea typeface="Times New Roman"/>
                <a:cs typeface="Times New Roman"/>
                <a:sym typeface="Times New Roman"/>
              </a:rPr>
              <a:t> Some passengers, especially the elderly or those not tech-savvy, may find it difficult to use.</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a:solidFill>
                  <a:schemeClr val="dk1"/>
                </a:solidFill>
                <a:latin typeface="Times New Roman"/>
                <a:ea typeface="Times New Roman"/>
                <a:cs typeface="Times New Roman"/>
                <a:sym typeface="Times New Roman"/>
              </a:rPr>
              <a:t>Data Privacy:</a:t>
            </a:r>
            <a:r>
              <a:rPr lang="en" sz="1600">
                <a:solidFill>
                  <a:schemeClr val="dk1"/>
                </a:solidFill>
                <a:latin typeface="Times New Roman"/>
                <a:ea typeface="Times New Roman"/>
                <a:cs typeface="Times New Roman"/>
                <a:sym typeface="Times New Roman"/>
              </a:rPr>
              <a:t> Collecting and storing passenger data raises concerns about privacy and data security.</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a:solidFill>
                  <a:schemeClr val="dk1"/>
                </a:solidFill>
                <a:latin typeface="Times New Roman"/>
                <a:ea typeface="Times New Roman"/>
                <a:cs typeface="Times New Roman"/>
                <a:sym typeface="Times New Roman"/>
              </a:rPr>
              <a:t>Dependency on Technology:</a:t>
            </a:r>
            <a:r>
              <a:rPr lang="en" sz="1600">
                <a:solidFill>
                  <a:schemeClr val="dk1"/>
                </a:solidFill>
                <a:latin typeface="Times New Roman"/>
                <a:ea typeface="Times New Roman"/>
                <a:cs typeface="Times New Roman"/>
                <a:sym typeface="Times New Roman"/>
              </a:rPr>
              <a:t> Over-reliance on technology may lead to challenges if the system fails or is hacked.</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a:solidFill>
                  <a:schemeClr val="dk1"/>
                </a:solidFill>
                <a:latin typeface="Times New Roman"/>
                <a:ea typeface="Times New Roman"/>
                <a:cs typeface="Times New Roman"/>
                <a:sym typeface="Times New Roman"/>
              </a:rPr>
              <a:t>Accessibility:</a:t>
            </a:r>
            <a:r>
              <a:rPr lang="en" sz="1600">
                <a:solidFill>
                  <a:schemeClr val="dk1"/>
                </a:solidFill>
                <a:latin typeface="Times New Roman"/>
                <a:ea typeface="Times New Roman"/>
                <a:cs typeface="Times New Roman"/>
                <a:sym typeface="Times New Roman"/>
              </a:rPr>
              <a:t> Must ensure that the system is accessible to all passengers, including those with disabilities.</a:t>
            </a:r>
            <a:endParaRPr sz="16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9"/>
          <p:cNvSpPr txBox="1"/>
          <p:nvPr/>
        </p:nvSpPr>
        <p:spPr>
          <a:xfrm>
            <a:off x="127000" y="129275"/>
            <a:ext cx="8946600" cy="4898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1800"/>
              </a:spcBef>
              <a:spcAft>
                <a:spcPts val="0"/>
              </a:spcAft>
              <a:buClr>
                <a:schemeClr val="dk1"/>
              </a:buClr>
              <a:buSzPts val="1100"/>
              <a:buFont typeface="Arial"/>
              <a:buNone/>
            </a:pPr>
            <a:r>
              <a:rPr lang="en" sz="2200" b="1" dirty="0" smtClean="0">
                <a:solidFill>
                  <a:srgbClr val="351C75"/>
                </a:solidFill>
                <a:highlight>
                  <a:srgbClr val="FFFFFF"/>
                </a:highlight>
                <a:latin typeface="Times New Roman"/>
                <a:ea typeface="Times New Roman"/>
                <a:cs typeface="Times New Roman"/>
                <a:sym typeface="Times New Roman"/>
              </a:rPr>
              <a:t>13. Future </a:t>
            </a:r>
            <a:r>
              <a:rPr lang="en" sz="2200" b="1" dirty="0">
                <a:solidFill>
                  <a:srgbClr val="351C75"/>
                </a:solidFill>
                <a:highlight>
                  <a:srgbClr val="FFFFFF"/>
                </a:highlight>
                <a:latin typeface="Times New Roman"/>
                <a:ea typeface="Times New Roman"/>
                <a:cs typeface="Times New Roman"/>
                <a:sym typeface="Times New Roman"/>
              </a:rPr>
              <a:t>Scope</a:t>
            </a:r>
            <a:endParaRPr sz="2200" b="1">
              <a:solidFill>
                <a:srgbClr val="351C75"/>
              </a:solidFill>
              <a:highlight>
                <a:srgbClr val="FFFFFF"/>
              </a:highlight>
              <a:latin typeface="Times New Roman"/>
              <a:ea typeface="Times New Roman"/>
              <a:cs typeface="Times New Roman"/>
              <a:sym typeface="Times New Roman"/>
            </a:endParaRPr>
          </a:p>
          <a:p>
            <a:pPr marL="457200" lvl="0" indent="-342900" algn="just" rtl="0">
              <a:lnSpc>
                <a:spcPct val="100000"/>
              </a:lnSpc>
              <a:spcBef>
                <a:spcPts val="400"/>
              </a:spcBef>
              <a:spcAft>
                <a:spcPts val="0"/>
              </a:spcAft>
              <a:buClr>
                <a:schemeClr val="dk1"/>
              </a:buClr>
              <a:buSzPts val="1800"/>
              <a:buFont typeface="Times New Roman"/>
              <a:buChar char="●"/>
            </a:pPr>
            <a:r>
              <a:rPr lang="en" sz="1800" dirty="0">
                <a:solidFill>
                  <a:schemeClr val="dk1"/>
                </a:solidFill>
                <a:highlight>
                  <a:srgbClr val="FFFFFF"/>
                </a:highlight>
                <a:latin typeface="Times New Roman"/>
                <a:ea typeface="Times New Roman"/>
                <a:cs typeface="Times New Roman"/>
                <a:sym typeface="Times New Roman"/>
              </a:rPr>
              <a:t>We can further add a termination button to the machine. This button would allow the user to terminate the purchase process and receive all the money back sequentially.</a:t>
            </a:r>
            <a:endParaRPr sz="1800">
              <a:solidFill>
                <a:schemeClr val="dk1"/>
              </a:solidFill>
              <a:highlight>
                <a:srgbClr val="FFFFFF"/>
              </a:highlight>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800">
              <a:solidFill>
                <a:schemeClr val="dk1"/>
              </a:solidFill>
              <a:highlight>
                <a:srgbClr val="FFFFFF"/>
              </a:highlight>
              <a:latin typeface="Times New Roman"/>
              <a:ea typeface="Times New Roman"/>
              <a:cs typeface="Times New Roman"/>
              <a:sym typeface="Times New Roman"/>
            </a:endParaRPr>
          </a:p>
          <a:p>
            <a:pPr marL="457200" lvl="0" indent="-342900" algn="just" rtl="0">
              <a:lnSpc>
                <a:spcPct val="100000"/>
              </a:lnSpc>
              <a:spcBef>
                <a:spcPts val="120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The current system has limitations in flexibility, particularly in adjusting ticket prices and adding new routes. Addressing these gaps will enhance the system's scalability and adaptability.</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0"/>
          <p:cNvSpPr txBox="1"/>
          <p:nvPr/>
        </p:nvSpPr>
        <p:spPr>
          <a:xfrm>
            <a:off x="115650" y="129275"/>
            <a:ext cx="8889900" cy="48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smtClean="0">
                <a:solidFill>
                  <a:srgbClr val="351C75"/>
                </a:solidFill>
                <a:latin typeface="Times New Roman"/>
                <a:ea typeface="Times New Roman"/>
                <a:cs typeface="Times New Roman"/>
                <a:sym typeface="Times New Roman"/>
              </a:rPr>
              <a:t>14. Conclusion        </a:t>
            </a:r>
            <a:endParaRPr sz="22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800" b="1" dirty="0">
                <a:solidFill>
                  <a:schemeClr val="dk1"/>
                </a:solidFill>
                <a:latin typeface="Times New Roman"/>
                <a:ea typeface="Times New Roman"/>
                <a:cs typeface="Times New Roman"/>
                <a:sym typeface="Times New Roman"/>
              </a:rPr>
              <a:t>Here are the key takeaways from the project so far:</a:t>
            </a:r>
            <a:endParaRPr sz="1800" b="1">
              <a:solidFill>
                <a:schemeClr val="dk1"/>
              </a:solidFill>
              <a:latin typeface="Times New Roman"/>
              <a:ea typeface="Times New Roman"/>
              <a:cs typeface="Times New Roman"/>
              <a:sym typeface="Times New Roman"/>
            </a:endParaRPr>
          </a:p>
          <a:p>
            <a:pPr marL="457200" lvl="0" indent="-330200" algn="just" rtl="0">
              <a:lnSpc>
                <a:spcPct val="115000"/>
              </a:lnSpc>
              <a:spcBef>
                <a:spcPts val="1200"/>
              </a:spcBef>
              <a:spcAft>
                <a:spcPts val="0"/>
              </a:spcAft>
              <a:buClr>
                <a:schemeClr val="dk1"/>
              </a:buClr>
              <a:buSzPts val="1600"/>
              <a:buChar char="●"/>
            </a:pPr>
            <a:r>
              <a:rPr lang="en" sz="1600" b="1" dirty="0">
                <a:solidFill>
                  <a:schemeClr val="dk1"/>
                </a:solidFill>
                <a:latin typeface="Times New Roman"/>
                <a:ea typeface="Times New Roman"/>
                <a:cs typeface="Times New Roman"/>
                <a:sym typeface="Times New Roman"/>
              </a:rPr>
              <a:t>Design and Implementation</a:t>
            </a:r>
            <a:r>
              <a:rPr lang="en" sz="1600" dirty="0">
                <a:solidFill>
                  <a:schemeClr val="dk1"/>
                </a:solidFill>
                <a:latin typeface="Times New Roman"/>
                <a:ea typeface="Times New Roman"/>
                <a:cs typeface="Times New Roman"/>
                <a:sym typeface="Times New Roman"/>
              </a:rPr>
              <a:t>: Successfully created an automatic subway ticketing system using Verilog HDL, showcasing digital design principles.</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Char char="●"/>
            </a:pPr>
            <a:r>
              <a:rPr lang="en" sz="1600" b="1" dirty="0">
                <a:solidFill>
                  <a:schemeClr val="dk1"/>
                </a:solidFill>
                <a:latin typeface="Times New Roman"/>
                <a:ea typeface="Times New Roman"/>
                <a:cs typeface="Times New Roman"/>
                <a:sym typeface="Times New Roman"/>
              </a:rPr>
              <a:t>Functionality Enhancement</a:t>
            </a:r>
            <a:r>
              <a:rPr lang="en" sz="1600" dirty="0">
                <a:solidFill>
                  <a:schemeClr val="dk1"/>
                </a:solidFill>
                <a:latin typeface="Times New Roman"/>
                <a:ea typeface="Times New Roman"/>
                <a:cs typeface="Times New Roman"/>
                <a:sym typeface="Times New Roman"/>
              </a:rPr>
              <a:t>: Enhanced to handle multiple coin denominations and various ticket prices, increasing flexibility and user convenience.</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Char char="●"/>
            </a:pPr>
            <a:r>
              <a:rPr lang="en" sz="1600" b="1" dirty="0">
                <a:solidFill>
                  <a:schemeClr val="dk1"/>
                </a:solidFill>
                <a:latin typeface="Times New Roman"/>
                <a:ea typeface="Times New Roman"/>
                <a:cs typeface="Times New Roman"/>
                <a:sym typeface="Times New Roman"/>
              </a:rPr>
              <a:t>Comprehensive Analysis</a:t>
            </a:r>
            <a:r>
              <a:rPr lang="en" sz="1600" dirty="0">
                <a:solidFill>
                  <a:schemeClr val="dk1"/>
                </a:solidFill>
                <a:latin typeface="Times New Roman"/>
                <a:ea typeface="Times New Roman"/>
                <a:cs typeface="Times New Roman"/>
                <a:sym typeface="Times New Roman"/>
              </a:rPr>
              <a:t>: Synthesized design with detailed reports on area, gate count, QoR, timing, and power to ensure optimal performance and efficiency.</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Char char="●"/>
            </a:pPr>
            <a:r>
              <a:rPr lang="en" sz="1600" b="1" dirty="0">
                <a:solidFill>
                  <a:schemeClr val="dk1"/>
                </a:solidFill>
                <a:latin typeface="Times New Roman"/>
                <a:ea typeface="Times New Roman"/>
                <a:cs typeface="Times New Roman"/>
                <a:sym typeface="Times New Roman"/>
              </a:rPr>
              <a:t>Efficiency and Reliability</a:t>
            </a:r>
            <a:r>
              <a:rPr lang="en" sz="1600" dirty="0">
                <a:solidFill>
                  <a:schemeClr val="dk1"/>
                </a:solidFill>
                <a:latin typeface="Times New Roman"/>
                <a:ea typeface="Times New Roman"/>
                <a:cs typeface="Times New Roman"/>
                <a:sym typeface="Times New Roman"/>
              </a:rPr>
              <a:t>: Demonstrated efficient and reliable management of states like idle, coin insertion, ticket dispensing, and change return.</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Char char="●"/>
            </a:pPr>
            <a:r>
              <a:rPr lang="en" sz="1600" b="1" dirty="0">
                <a:solidFill>
                  <a:schemeClr val="dk1"/>
                </a:solidFill>
                <a:latin typeface="Times New Roman"/>
                <a:ea typeface="Times New Roman"/>
                <a:cs typeface="Times New Roman"/>
                <a:sym typeface="Times New Roman"/>
              </a:rPr>
              <a:t>Future Improvements</a:t>
            </a:r>
            <a:r>
              <a:rPr lang="en" sz="1600" dirty="0">
                <a:solidFill>
                  <a:schemeClr val="dk1"/>
                </a:solidFill>
                <a:latin typeface="Times New Roman"/>
                <a:ea typeface="Times New Roman"/>
                <a:cs typeface="Times New Roman"/>
                <a:sym typeface="Times New Roman"/>
              </a:rPr>
              <a:t>: Future work could improve scalability, integration, user interface, and security.</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Overall, this mini-project demonstrated the feasibility and effectiveness of using Verilog HDL for a sophisticated and user-friendly subway ticketing system.</a:t>
            </a:r>
            <a:endParaRPr sz="1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endParaRPr sz="1600"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8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b="1">
              <a:solidFill>
                <a:srgbClr val="351C75"/>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p:nvPr/>
        </p:nvSpPr>
        <p:spPr>
          <a:xfrm>
            <a:off x="121800" y="156600"/>
            <a:ext cx="8884200" cy="80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200" b="1">
                <a:solidFill>
                  <a:srgbClr val="351C75"/>
                </a:solidFill>
                <a:latin typeface="Times New Roman"/>
                <a:ea typeface="Times New Roman"/>
                <a:cs typeface="Times New Roman"/>
                <a:sym typeface="Times New Roman"/>
              </a:rPr>
              <a:t>Course Learning Objectives </a:t>
            </a:r>
            <a:br>
              <a:rPr lang="en" sz="2200" b="1">
                <a:solidFill>
                  <a:srgbClr val="351C75"/>
                </a:solidFill>
                <a:latin typeface="Times New Roman"/>
                <a:ea typeface="Times New Roman"/>
                <a:cs typeface="Times New Roman"/>
                <a:sym typeface="Times New Roman"/>
              </a:rPr>
            </a:br>
            <a:endParaRPr sz="22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latin typeface="Times New Roman"/>
              <a:ea typeface="Times New Roman"/>
              <a:cs typeface="Times New Roman"/>
              <a:sym typeface="Times New Roman"/>
            </a:endParaRPr>
          </a:p>
        </p:txBody>
      </p:sp>
      <p:sp>
        <p:nvSpPr>
          <p:cNvPr id="78" name="Google Shape;78;p16"/>
          <p:cNvSpPr txBox="1"/>
          <p:nvPr/>
        </p:nvSpPr>
        <p:spPr>
          <a:xfrm>
            <a:off x="121800" y="800750"/>
            <a:ext cx="8645100" cy="3925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2000" b="1">
                <a:solidFill>
                  <a:schemeClr val="dk1"/>
                </a:solidFill>
                <a:latin typeface="Times New Roman"/>
                <a:ea typeface="Times New Roman"/>
                <a:cs typeface="Times New Roman"/>
                <a:sym typeface="Times New Roman"/>
              </a:rPr>
              <a:t>This course will enable students to</a:t>
            </a:r>
            <a:endParaRPr sz="2000" b="1">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AutoNum type="arabicPeriod"/>
            </a:pPr>
            <a:r>
              <a:rPr lang="en" sz="2000">
                <a:solidFill>
                  <a:schemeClr val="dk1"/>
                </a:solidFill>
                <a:latin typeface="Times New Roman"/>
                <a:ea typeface="Times New Roman"/>
                <a:cs typeface="Times New Roman"/>
                <a:sym typeface="Times New Roman"/>
              </a:rPr>
              <a:t>Understand and analyze an engineering problem.</a:t>
            </a:r>
            <a:endParaRPr sz="20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AutoNum type="arabicPeriod"/>
            </a:pPr>
            <a:r>
              <a:rPr lang="en" sz="2000">
                <a:solidFill>
                  <a:schemeClr val="dk1"/>
                </a:solidFill>
                <a:latin typeface="Times New Roman"/>
                <a:ea typeface="Times New Roman"/>
                <a:cs typeface="Times New Roman"/>
                <a:sym typeface="Times New Roman"/>
              </a:rPr>
              <a:t>Acquire technical knowledge and collect the information.</a:t>
            </a:r>
            <a:endParaRPr sz="20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AutoNum type="arabicPeriod"/>
            </a:pPr>
            <a:r>
              <a:rPr lang="en" sz="2000">
                <a:solidFill>
                  <a:schemeClr val="dk1"/>
                </a:solidFill>
                <a:latin typeface="Times New Roman"/>
                <a:ea typeface="Times New Roman"/>
                <a:cs typeface="Times New Roman"/>
                <a:sym typeface="Times New Roman"/>
              </a:rPr>
              <a:t>Enhance communication, technical presentation and report preparation skills.</a:t>
            </a:r>
            <a:endParaRPr sz="20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AutoNum type="arabicPeriod"/>
            </a:pPr>
            <a:r>
              <a:rPr lang="en" sz="2000">
                <a:solidFill>
                  <a:schemeClr val="dk1"/>
                </a:solidFill>
                <a:latin typeface="Times New Roman"/>
                <a:ea typeface="Times New Roman"/>
                <a:cs typeface="Times New Roman"/>
                <a:sym typeface="Times New Roman"/>
              </a:rPr>
              <a:t>Provide an opportunity to exercise the creative and innovation ideas in group.</a:t>
            </a:r>
            <a:endParaRPr sz="20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1"/>
          <p:cNvSpPr txBox="1"/>
          <p:nvPr/>
        </p:nvSpPr>
        <p:spPr>
          <a:xfrm>
            <a:off x="115650" y="117925"/>
            <a:ext cx="8935500" cy="494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dirty="0" smtClean="0">
                <a:solidFill>
                  <a:srgbClr val="351C75"/>
                </a:solidFill>
                <a:latin typeface="Times New Roman"/>
                <a:ea typeface="Times New Roman"/>
                <a:cs typeface="Times New Roman"/>
                <a:sym typeface="Times New Roman"/>
              </a:rPr>
              <a:t>15. References</a:t>
            </a:r>
            <a:endParaRPr sz="2200" b="1">
              <a:solidFill>
                <a:srgbClr val="351C75"/>
              </a:solidFill>
              <a:latin typeface="Times New Roman"/>
              <a:ea typeface="Times New Roman"/>
              <a:cs typeface="Times New Roman"/>
              <a:sym typeface="Times New Roman"/>
            </a:endParaRPr>
          </a:p>
          <a:p>
            <a:pPr marL="342900" lvl="0" indent="-342900" algn="just">
              <a:buFont typeface="+mj-lt"/>
              <a:buAutoNum type="arabicPeriod"/>
            </a:pPr>
            <a:r>
              <a:rPr lang="en-US" dirty="0" smtClean="0">
                <a:latin typeface="Times New Roman" pitchFamily="18" charset="0"/>
                <a:cs typeface="Times New Roman" pitchFamily="18" charset="0"/>
              </a:rPr>
              <a:t>Y </a:t>
            </a:r>
            <a:r>
              <a:rPr lang="en-US" dirty="0" err="1" smtClean="0">
                <a:latin typeface="Times New Roman" pitchFamily="18" charset="0"/>
                <a:cs typeface="Times New Roman" pitchFamily="18" charset="0"/>
              </a:rPr>
              <a:t>Sreeja</a:t>
            </a:r>
            <a:r>
              <a:rPr lang="en-US" dirty="0" smtClean="0">
                <a:latin typeface="Times New Roman" pitchFamily="18" charset="0"/>
                <a:cs typeface="Times New Roman" pitchFamily="18" charset="0"/>
              </a:rPr>
              <a:t>, A </a:t>
            </a:r>
            <a:r>
              <a:rPr lang="en-US" dirty="0" err="1" smtClean="0">
                <a:latin typeface="Times New Roman" pitchFamily="18" charset="0"/>
                <a:cs typeface="Times New Roman" pitchFamily="18" charset="0"/>
              </a:rPr>
              <a:t>Nikhitha</a:t>
            </a:r>
            <a:r>
              <a:rPr lang="en-US" dirty="0" smtClean="0">
                <a:latin typeface="Times New Roman" pitchFamily="18" charset="0"/>
                <a:cs typeface="Times New Roman" pitchFamily="18" charset="0"/>
              </a:rPr>
              <a:t>, M </a:t>
            </a:r>
            <a:r>
              <a:rPr lang="en-US" dirty="0" err="1" smtClean="0">
                <a:latin typeface="Times New Roman" pitchFamily="18" charset="0"/>
                <a:cs typeface="Times New Roman" pitchFamily="18" charset="0"/>
              </a:rPr>
              <a:t>Sruthi</a:t>
            </a:r>
            <a:r>
              <a:rPr lang="en-US" dirty="0" smtClean="0">
                <a:latin typeface="Times New Roman" pitchFamily="18" charset="0"/>
                <a:cs typeface="Times New Roman" pitchFamily="18" charset="0"/>
              </a:rPr>
              <a:t>, P </a:t>
            </a:r>
            <a:r>
              <a:rPr lang="en-US" dirty="0" err="1" smtClean="0">
                <a:latin typeface="Times New Roman" pitchFamily="18" charset="0"/>
                <a:cs typeface="Times New Roman" pitchFamily="18" charset="0"/>
              </a:rPr>
              <a:t>Kamalakar</a:t>
            </a:r>
            <a:r>
              <a:rPr lang="en-US" dirty="0" smtClean="0">
                <a:latin typeface="Times New Roman" pitchFamily="18" charset="0"/>
                <a:cs typeface="Times New Roman" pitchFamily="18" charset="0"/>
              </a:rPr>
              <a:t>, and D </a:t>
            </a:r>
            <a:r>
              <a:rPr lang="en-US" dirty="0" err="1" smtClean="0">
                <a:latin typeface="Times New Roman" pitchFamily="18" charset="0"/>
                <a:cs typeface="Times New Roman" pitchFamily="18" charset="0"/>
              </a:rPr>
              <a:t>Bhargav</a:t>
            </a:r>
            <a:r>
              <a:rPr lang="en-US" dirty="0" smtClean="0">
                <a:latin typeface="Times New Roman" pitchFamily="18" charset="0"/>
                <a:cs typeface="Times New Roman" pitchFamily="18" charset="0"/>
              </a:rPr>
              <a:t> “Subway Automatic Ticket Booking System using Verilog”, International Open-Access, Double-Blind, Peer-Reviewed, Refereed, Multidisciplinary Online Journal, Volume 3, Issue 2, December 2023.</a:t>
            </a:r>
          </a:p>
          <a:p>
            <a:pPr marL="342900" lvl="0" indent="-342900" algn="just">
              <a:buFont typeface="+mj-lt"/>
              <a:buAutoNum type="arabicPeriod"/>
            </a:pPr>
            <a:endParaRPr lang="en-US" dirty="0" smtClean="0">
              <a:latin typeface="Times New Roman" pitchFamily="18" charset="0"/>
              <a:cs typeface="Times New Roman" pitchFamily="18" charset="0"/>
            </a:endParaRPr>
          </a:p>
          <a:p>
            <a:pPr marL="342900" lvl="0" indent="-342900" algn="just">
              <a:buFont typeface="+mj-lt"/>
              <a:buAutoNum type="arabicPeriod"/>
            </a:pPr>
            <a:r>
              <a:rPr lang="en-US" dirty="0" smtClean="0">
                <a:latin typeface="Times New Roman" pitchFamily="18" charset="0"/>
                <a:cs typeface="Times New Roman" pitchFamily="18" charset="0"/>
              </a:rPr>
              <a:t>A. Krishna Kumar, G. </a:t>
            </a:r>
            <a:r>
              <a:rPr lang="en-US" dirty="0" err="1" smtClean="0">
                <a:latin typeface="Times New Roman" pitchFamily="18" charset="0"/>
                <a:cs typeface="Times New Roman" pitchFamily="18" charset="0"/>
              </a:rPr>
              <a:t>Ashritha</a:t>
            </a:r>
            <a:r>
              <a:rPr lang="en-US" dirty="0" smtClean="0">
                <a:latin typeface="Times New Roman" pitchFamily="18" charset="0"/>
                <a:cs typeface="Times New Roman" pitchFamily="18" charset="0"/>
              </a:rPr>
              <a:t>, D. </a:t>
            </a:r>
            <a:r>
              <a:rPr lang="en-US" dirty="0" err="1" smtClean="0">
                <a:latin typeface="Times New Roman" pitchFamily="18" charset="0"/>
                <a:cs typeface="Times New Roman" pitchFamily="18" charset="0"/>
              </a:rPr>
              <a:t>Deepika</a:t>
            </a:r>
            <a:r>
              <a:rPr lang="en-US" dirty="0" smtClean="0">
                <a:latin typeface="Times New Roman" pitchFamily="18" charset="0"/>
                <a:cs typeface="Times New Roman" pitchFamily="18" charset="0"/>
              </a:rPr>
              <a:t>, “Design of Vending Machine Using Verilog HDL”, Journal of Emerging Technologies and Innovative Research (JETIR), Volume 5, Issue 7, July 2018.</a:t>
            </a:r>
          </a:p>
          <a:p>
            <a:pPr marL="342900" lvl="0" indent="-342900" algn="just">
              <a:buFont typeface="+mj-lt"/>
              <a:buAutoNum type="arabicPeriod"/>
            </a:pPr>
            <a:endParaRPr lang="en-US" dirty="0" smtClean="0">
              <a:latin typeface="Times New Roman" pitchFamily="18" charset="0"/>
              <a:cs typeface="Times New Roman" pitchFamily="18" charset="0"/>
            </a:endParaRPr>
          </a:p>
          <a:p>
            <a:pPr marL="342900" lvl="0" indent="-342900" algn="just">
              <a:buFont typeface="+mj-lt"/>
              <a:buAutoNum type="arabicPeriod"/>
            </a:pPr>
            <a:r>
              <a:rPr lang="en-US" dirty="0" smtClean="0">
                <a:latin typeface="Times New Roman" pitchFamily="18" charset="0"/>
                <a:cs typeface="Times New Roman" pitchFamily="18" charset="0"/>
              </a:rPr>
              <a:t>R. </a:t>
            </a:r>
            <a:r>
              <a:rPr lang="en-US" dirty="0" err="1" smtClean="0">
                <a:latin typeface="Times New Roman" pitchFamily="18" charset="0"/>
                <a:cs typeface="Times New Roman" pitchFamily="18" charset="0"/>
              </a:rPr>
              <a:t>Kiran</a:t>
            </a:r>
            <a:r>
              <a:rPr lang="en-US" dirty="0" smtClean="0">
                <a:latin typeface="Times New Roman" pitchFamily="18" charset="0"/>
                <a:cs typeface="Times New Roman" pitchFamily="18" charset="0"/>
              </a:rPr>
              <a:t> Kumar, “FSM Based Design on the Replication of one-hot code using Verilog HDL,” Global </a:t>
            </a:r>
            <a:r>
              <a:rPr lang="en-US" dirty="0" err="1" smtClean="0">
                <a:latin typeface="Times New Roman" pitchFamily="18" charset="0"/>
                <a:cs typeface="Times New Roman" pitchFamily="18" charset="0"/>
              </a:rPr>
              <a:t>Jouranl</a:t>
            </a:r>
            <a:r>
              <a:rPr lang="en-US" dirty="0" smtClean="0">
                <a:latin typeface="Times New Roman" pitchFamily="18" charset="0"/>
                <a:cs typeface="Times New Roman" pitchFamily="18" charset="0"/>
              </a:rPr>
              <a:t> of Advanced Engineering Technologies, Vol.2, Issue-3, 2013</a:t>
            </a:r>
          </a:p>
          <a:p>
            <a:pPr marL="342900" lvl="0" indent="-342900" algn="just">
              <a:buFont typeface="+mj-lt"/>
              <a:buAutoNum type="arabicPeriod"/>
            </a:pPr>
            <a:endParaRPr lang="en-US" dirty="0" smtClean="0">
              <a:latin typeface="Times New Roman" pitchFamily="18" charset="0"/>
              <a:cs typeface="Times New Roman" pitchFamily="18" charset="0"/>
            </a:endParaRPr>
          </a:p>
          <a:p>
            <a:pPr marL="342900" lvl="0" indent="-342900" algn="just">
              <a:buFont typeface="+mj-lt"/>
              <a:buAutoNum type="arabicPeriod"/>
            </a:pPr>
            <a:r>
              <a:rPr lang="en-US" dirty="0" smtClean="0">
                <a:latin typeface="Times New Roman" pitchFamily="18" charset="0"/>
                <a:cs typeface="Times New Roman" pitchFamily="18" charset="0"/>
              </a:rPr>
              <a:t> </a:t>
            </a:r>
            <a:r>
              <a:rPr lang="en-US" u="sng" dirty="0" smtClean="0">
                <a:latin typeface="Times New Roman" pitchFamily="18" charset="0"/>
                <a:cs typeface="Times New Roman" pitchFamily="18" charset="0"/>
                <a:hlinkClick r:id="rId3"/>
              </a:rPr>
              <a:t>https://github.com/Amank2854/Vending-Machine/blob/main/README.md</a:t>
            </a:r>
            <a:r>
              <a:rPr lang="en-US" dirty="0" smtClean="0">
                <a:latin typeface="Times New Roman" pitchFamily="18" charset="0"/>
                <a:cs typeface="Times New Roman" pitchFamily="18" charset="0"/>
              </a:rPr>
              <a:t>  [Date of access: 18-June-2024] </a:t>
            </a:r>
          </a:p>
          <a:p>
            <a:pPr marL="342900" lvl="0" indent="-342900" algn="just">
              <a:buFont typeface="+mj-lt"/>
              <a:buAutoNum type="arabicPeriod"/>
            </a:pPr>
            <a:endParaRPr lang="en-US" dirty="0" smtClean="0">
              <a:latin typeface="Times New Roman" pitchFamily="18" charset="0"/>
              <a:cs typeface="Times New Roman" pitchFamily="18" charset="0"/>
            </a:endParaRPr>
          </a:p>
          <a:p>
            <a:pPr marL="342900" lvl="0" indent="-342900" algn="just">
              <a:buFont typeface="+mj-lt"/>
              <a:buAutoNum type="arabicPeriod"/>
            </a:pPr>
            <a:r>
              <a:rPr lang="en-US" dirty="0" smtClean="0">
                <a:latin typeface="Times New Roman" pitchFamily="18" charset="0"/>
                <a:cs typeface="Times New Roman" pitchFamily="18" charset="0"/>
              </a:rPr>
              <a:t> </a:t>
            </a:r>
            <a:r>
              <a:rPr lang="en-US" u="sng" dirty="0" smtClean="0">
                <a:latin typeface="Times New Roman" pitchFamily="18" charset="0"/>
                <a:cs typeface="Times New Roman" pitchFamily="18" charset="0"/>
                <a:hlinkClick r:id="rId4"/>
              </a:rPr>
              <a:t>https://youtu.be/wOXs5Z_z0Ew?si=23uAR3i0PEahbd46</a:t>
            </a:r>
            <a:r>
              <a:rPr lang="en-US" dirty="0" smtClean="0">
                <a:latin typeface="Times New Roman" pitchFamily="18" charset="0"/>
                <a:cs typeface="Times New Roman" pitchFamily="18" charset="0"/>
              </a:rPr>
              <a:t>                                 [Date of access: 25-June-2024] </a:t>
            </a:r>
          </a:p>
          <a:p>
            <a:pPr marL="342900" lvl="0" indent="-342900" algn="just">
              <a:buFont typeface="+mj-lt"/>
              <a:buAutoNum type="arabicPeriod"/>
            </a:pPr>
            <a:r>
              <a:rPr lang="en-US" dirty="0" smtClean="0">
                <a:latin typeface="Times New Roman" pitchFamily="18" charset="0"/>
                <a:cs typeface="Times New Roman" pitchFamily="18" charset="0"/>
              </a:rPr>
              <a:t>Digital Systems Design Using Verilog with </a:t>
            </a:r>
            <a:r>
              <a:rPr lang="en-US" dirty="0" err="1" smtClean="0">
                <a:latin typeface="Times New Roman" pitchFamily="18" charset="0"/>
                <a:cs typeface="Times New Roman" pitchFamily="18" charset="0"/>
              </a:rPr>
              <a:t>MindTap</a:t>
            </a:r>
            <a:r>
              <a:rPr lang="en-US" dirty="0" smtClean="0">
                <a:latin typeface="Times New Roman" pitchFamily="18" charset="0"/>
                <a:cs typeface="Times New Roman" pitchFamily="18" charset="0"/>
              </a:rPr>
              <a:t> </a:t>
            </a:r>
          </a:p>
          <a:p>
            <a:pPr marL="342900" indent="-342900" algn="just"/>
            <a:r>
              <a:rPr lang="en-US" dirty="0" smtClean="0">
                <a:latin typeface="Times New Roman" pitchFamily="18" charset="0"/>
                <a:cs typeface="Times New Roman" pitchFamily="18" charset="0"/>
              </a:rPr>
              <a:t>        by Charles Roth (Author), </a:t>
            </a:r>
            <a:r>
              <a:rPr lang="en-US" dirty="0" err="1" smtClean="0">
                <a:latin typeface="Times New Roman" pitchFamily="18" charset="0"/>
                <a:cs typeface="Times New Roman" pitchFamily="18" charset="0"/>
              </a:rPr>
              <a:t>Lizy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Kurian</a:t>
            </a:r>
            <a:r>
              <a:rPr lang="en-US" dirty="0" smtClean="0">
                <a:latin typeface="Times New Roman" pitchFamily="18" charset="0"/>
                <a:cs typeface="Times New Roman" pitchFamily="18" charset="0"/>
              </a:rPr>
              <a:t> John (Author), </a:t>
            </a:r>
            <a:r>
              <a:rPr lang="en-US" dirty="0" err="1" smtClean="0">
                <a:latin typeface="Times New Roman" pitchFamily="18" charset="0"/>
                <a:cs typeface="Times New Roman" pitchFamily="18" charset="0"/>
              </a:rPr>
              <a:t>Byeong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Kil</a:t>
            </a:r>
            <a:r>
              <a:rPr lang="en-US" dirty="0" smtClean="0">
                <a:latin typeface="Times New Roman" pitchFamily="18" charset="0"/>
                <a:cs typeface="Times New Roman" pitchFamily="18" charset="0"/>
              </a:rPr>
              <a:t> Lee (Author)</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2"/>
          <p:cNvSpPr txBox="1"/>
          <p:nvPr/>
        </p:nvSpPr>
        <p:spPr>
          <a:xfrm>
            <a:off x="98450" y="89900"/>
            <a:ext cx="8947200" cy="49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smtClean="0">
                <a:solidFill>
                  <a:srgbClr val="351C75"/>
                </a:solidFill>
                <a:latin typeface="Times New Roman"/>
                <a:ea typeface="Times New Roman"/>
                <a:cs typeface="Times New Roman"/>
                <a:sym typeface="Times New Roman"/>
              </a:rPr>
              <a:t>16. Course </a:t>
            </a:r>
            <a:r>
              <a:rPr lang="en" sz="2200" b="1" dirty="0">
                <a:solidFill>
                  <a:srgbClr val="351C75"/>
                </a:solidFill>
                <a:latin typeface="Times New Roman"/>
                <a:ea typeface="Times New Roman"/>
                <a:cs typeface="Times New Roman"/>
                <a:sym typeface="Times New Roman"/>
              </a:rPr>
              <a:t>Outcomes</a:t>
            </a:r>
            <a:endParaRPr sz="2200" b="1">
              <a:solidFill>
                <a:srgbClr val="351C75"/>
              </a:solidFill>
              <a:latin typeface="Times New Roman"/>
              <a:ea typeface="Times New Roman"/>
              <a:cs typeface="Times New Roman"/>
              <a:sym typeface="Times New Roman"/>
            </a:endParaRPr>
          </a:p>
          <a:p>
            <a:pPr marL="0" lvl="0" indent="0" algn="l" rtl="0">
              <a:lnSpc>
                <a:spcPct val="150000"/>
              </a:lnSpc>
              <a:spcBef>
                <a:spcPts val="1000"/>
              </a:spcBef>
              <a:spcAft>
                <a:spcPts val="0"/>
              </a:spcAft>
              <a:buClr>
                <a:schemeClr val="dk1"/>
              </a:buClr>
              <a:buSzPts val="1100"/>
              <a:buFont typeface="Arial"/>
              <a:buNone/>
            </a:pPr>
            <a:r>
              <a:rPr lang="en" sz="1800" b="1" dirty="0">
                <a:solidFill>
                  <a:schemeClr val="dk1"/>
                </a:solidFill>
                <a:latin typeface="Times New Roman"/>
                <a:ea typeface="Times New Roman"/>
                <a:cs typeface="Times New Roman"/>
                <a:sym typeface="Times New Roman"/>
              </a:rPr>
              <a:t>On completion of this course, students are able to</a:t>
            </a:r>
            <a:endParaRPr sz="1800" b="1">
              <a:solidFill>
                <a:schemeClr val="dk1"/>
              </a:solidFill>
              <a:latin typeface="Times New Roman"/>
              <a:ea typeface="Times New Roman"/>
              <a:cs typeface="Times New Roman"/>
              <a:sym typeface="Times New Roman"/>
            </a:endParaRPr>
          </a:p>
          <a:p>
            <a:pPr marL="457200" lvl="0" indent="-342900" algn="just" rtl="0">
              <a:lnSpc>
                <a:spcPct val="150000"/>
              </a:lnSpc>
              <a:spcBef>
                <a:spcPts val="100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Solve the identified problems.</a:t>
            </a:r>
            <a:endParaRPr sz="180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Analyze the available resources and their utilization.</a:t>
            </a:r>
            <a:endParaRPr sz="180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Present the work carried out and prepare the report.</a:t>
            </a:r>
            <a:endParaRPr sz="180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Work in a team to find the solutions for societal and technical problems.</a:t>
            </a:r>
            <a:endParaRPr sz="180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2200" b="1">
              <a:solidFill>
                <a:srgbClr val="351C75"/>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53"/>
          <p:cNvPicPr preferRelativeResize="0"/>
          <p:nvPr/>
        </p:nvPicPr>
        <p:blipFill rotWithShape="1">
          <a:blip r:embed="rId3">
            <a:alphaModFix/>
          </a:blip>
          <a:srcRect b="13427"/>
          <a:stretch/>
        </p:blipFill>
        <p:spPr>
          <a:xfrm>
            <a:off x="-60653" y="0"/>
            <a:ext cx="9204653" cy="5204724"/>
          </a:xfrm>
          <a:prstGeom prst="rect">
            <a:avLst/>
          </a:prstGeom>
          <a:noFill/>
          <a:ln>
            <a:noFill/>
          </a:ln>
        </p:spPr>
      </p:pic>
      <p:sp>
        <p:nvSpPr>
          <p:cNvPr id="304" name="Google Shape;304;p53"/>
          <p:cNvSpPr txBox="1"/>
          <p:nvPr/>
        </p:nvSpPr>
        <p:spPr>
          <a:xfrm rot="-2185174">
            <a:off x="-362910" y="1367737"/>
            <a:ext cx="4839869" cy="544277"/>
          </a:xfrm>
          <a:prstGeom prst="rect">
            <a:avLst/>
          </a:prstGeom>
          <a:solidFill>
            <a:srgbClr val="9FC5E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                         </a:t>
            </a:r>
            <a:r>
              <a:rPr lang="en" sz="1800" b="1">
                <a:solidFill>
                  <a:schemeClr val="dk1"/>
                </a:solidFill>
                <a:latin typeface="Times New Roman"/>
                <a:ea typeface="Times New Roman"/>
                <a:cs typeface="Times New Roman"/>
                <a:sym typeface="Times New Roman"/>
              </a:rPr>
              <a:t>THANK YOU</a:t>
            </a:r>
            <a:endParaRPr sz="18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p:nvPr/>
        </p:nvSpPr>
        <p:spPr>
          <a:xfrm>
            <a:off x="110925" y="830800"/>
            <a:ext cx="8949600" cy="4186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sz="1800" dirty="0">
                <a:latin typeface="Times New Roman"/>
                <a:ea typeface="Times New Roman"/>
                <a:cs typeface="Times New Roman"/>
                <a:sym typeface="Times New Roman"/>
              </a:rPr>
              <a:t>This </a:t>
            </a:r>
            <a:r>
              <a:rPr lang="en" sz="1800" dirty="0" smtClean="0">
                <a:latin typeface="Times New Roman"/>
                <a:ea typeface="Times New Roman"/>
                <a:cs typeface="Times New Roman"/>
                <a:sym typeface="Times New Roman"/>
              </a:rPr>
              <a:t>work presents the </a:t>
            </a:r>
            <a:r>
              <a:rPr lang="en" sz="1800" dirty="0">
                <a:latin typeface="Times New Roman"/>
                <a:ea typeface="Times New Roman"/>
                <a:cs typeface="Times New Roman"/>
                <a:sym typeface="Times New Roman"/>
              </a:rPr>
              <a:t>design and implementation of an Automatic Subway Ticketing System using Verilog. The system employs a Finite State Machine (FSM) model to manage states such as coin insertion, ticket dispensing, and </a:t>
            </a:r>
            <a:r>
              <a:rPr lang="en" sz="1800" dirty="0" smtClean="0">
                <a:latin typeface="Times New Roman"/>
                <a:ea typeface="Times New Roman"/>
                <a:cs typeface="Times New Roman"/>
                <a:sym typeface="Times New Roman"/>
              </a:rPr>
              <a:t>difference amount return</a:t>
            </a:r>
            <a:r>
              <a:rPr lang="en" sz="1800" dirty="0">
                <a:latin typeface="Times New Roman"/>
                <a:ea typeface="Times New Roman"/>
                <a:cs typeface="Times New Roman"/>
                <a:sym typeface="Times New Roman"/>
              </a:rPr>
              <a:t>. It accepts various coin denominations, ensuring accurate fare calculation and </a:t>
            </a:r>
            <a:r>
              <a:rPr lang="en" sz="1800" dirty="0" smtClean="0">
                <a:latin typeface="Times New Roman"/>
                <a:ea typeface="Times New Roman"/>
                <a:cs typeface="Times New Roman"/>
                <a:sym typeface="Times New Roman"/>
              </a:rPr>
              <a:t>difference amount </a:t>
            </a:r>
            <a:r>
              <a:rPr lang="en" sz="1800" dirty="0">
                <a:latin typeface="Times New Roman"/>
                <a:ea typeface="Times New Roman"/>
                <a:cs typeface="Times New Roman"/>
                <a:sym typeface="Times New Roman"/>
              </a:rPr>
              <a:t>dispensing. The Verilog-based design </a:t>
            </a:r>
            <a:r>
              <a:rPr lang="en" sz="1800" dirty="0" smtClean="0">
                <a:latin typeface="Times New Roman"/>
                <a:ea typeface="Times New Roman"/>
                <a:cs typeface="Times New Roman"/>
                <a:sym typeface="Times New Roman"/>
              </a:rPr>
              <a:t>include </a:t>
            </a:r>
            <a:r>
              <a:rPr lang="en" sz="1800" dirty="0">
                <a:latin typeface="Times New Roman"/>
                <a:ea typeface="Times New Roman"/>
                <a:cs typeface="Times New Roman"/>
                <a:sym typeface="Times New Roman"/>
              </a:rPr>
              <a:t>modules of different routes </a:t>
            </a:r>
            <a:r>
              <a:rPr lang="en" sz="1800" dirty="0" smtClean="0">
                <a:latin typeface="Times New Roman"/>
                <a:ea typeface="Times New Roman"/>
                <a:cs typeface="Times New Roman"/>
                <a:sym typeface="Times New Roman"/>
              </a:rPr>
              <a:t>with respective fare.Verilog </a:t>
            </a:r>
            <a:r>
              <a:rPr lang="en" sz="1800" dirty="0">
                <a:latin typeface="Times New Roman"/>
                <a:ea typeface="Times New Roman"/>
                <a:cs typeface="Times New Roman"/>
                <a:sym typeface="Times New Roman"/>
              </a:rPr>
              <a:t>modules were designed based on the FSM’s of different routes.</a:t>
            </a:r>
            <a:endParaRPr sz="1800">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 sz="1800" dirty="0">
                <a:latin typeface="Times New Roman"/>
                <a:ea typeface="Times New Roman"/>
                <a:cs typeface="Times New Roman"/>
                <a:sym typeface="Times New Roman"/>
              </a:rPr>
              <a:t>The project showcases the functionality of digital design principles and Verilog programming in creating a reliable and efficient ticketing system. </a:t>
            </a:r>
            <a:endParaRPr sz="1800">
              <a:latin typeface="Times New Roman"/>
              <a:ea typeface="Times New Roman"/>
              <a:cs typeface="Times New Roman"/>
              <a:sym typeface="Times New Roman"/>
            </a:endParaRPr>
          </a:p>
          <a:p>
            <a:pPr marL="0" lvl="0" indent="0" algn="l" rtl="0">
              <a:spcBef>
                <a:spcPts val="1200"/>
              </a:spcBef>
              <a:spcAft>
                <a:spcPts val="0"/>
              </a:spcAft>
              <a:buNone/>
            </a:pPr>
            <a:endParaRPr sz="1800">
              <a:solidFill>
                <a:schemeClr val="dk2"/>
              </a:solidFill>
            </a:endParaRPr>
          </a:p>
        </p:txBody>
      </p:sp>
      <p:sp>
        <p:nvSpPr>
          <p:cNvPr id="84" name="Google Shape;84;p17"/>
          <p:cNvSpPr txBox="1"/>
          <p:nvPr/>
        </p:nvSpPr>
        <p:spPr>
          <a:xfrm>
            <a:off x="121800" y="123975"/>
            <a:ext cx="8873400" cy="6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dirty="0">
                <a:solidFill>
                  <a:srgbClr val="351C75"/>
                </a:solidFill>
                <a:latin typeface="Times New Roman"/>
                <a:ea typeface="Times New Roman"/>
                <a:cs typeface="Times New Roman"/>
                <a:sym typeface="Times New Roman"/>
              </a:rPr>
              <a:t>Abstract</a:t>
            </a:r>
            <a:endParaRPr sz="2600" b="1">
              <a:solidFill>
                <a:srgbClr val="351C75"/>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17764"/>
            <a:ext cx="8763000" cy="6863417"/>
          </a:xfrm>
          <a:prstGeom prst="rect">
            <a:avLst/>
          </a:prstGeom>
          <a:noFill/>
        </p:spPr>
        <p:txBody>
          <a:bodyPr wrap="square" rtlCol="0">
            <a:spAutoFit/>
          </a:bodyPr>
          <a:lstStyle/>
          <a:p>
            <a:r>
              <a:rPr lang="en-US" sz="2200" b="1" dirty="0" smtClean="0">
                <a:latin typeface="Times New Roman" pitchFamily="18" charset="0"/>
                <a:cs typeface="Times New Roman" pitchFamily="18" charset="0"/>
              </a:rPr>
              <a:t>Table of Contents</a:t>
            </a:r>
          </a:p>
          <a:p>
            <a:endParaRPr lang="en-US" sz="2200" b="1" dirty="0" smtClean="0">
              <a:latin typeface="Times New Roman" pitchFamily="18" charset="0"/>
              <a:cs typeface="Times New Roman" pitchFamily="18" charset="0"/>
            </a:endParaRPr>
          </a:p>
          <a:p>
            <a:pPr marL="342900" lvl="0" indent="-342900">
              <a:buAutoNum type="arabicPeriod"/>
            </a:pPr>
            <a:r>
              <a:rPr lang="en-US" sz="1600" b="1" dirty="0" smtClean="0">
                <a:solidFill>
                  <a:srgbClr val="351C75"/>
                </a:solidFill>
                <a:latin typeface="Times New Roman"/>
                <a:ea typeface="Times New Roman"/>
                <a:cs typeface="Times New Roman"/>
                <a:sym typeface="Times New Roman"/>
                <a:hlinkClick r:id="rId2" action="ppaction://hlinksldjump"/>
              </a:rPr>
              <a:t>Introduction</a:t>
            </a:r>
            <a:endParaRPr lang="en-US" sz="1600" b="1" dirty="0" smtClean="0">
              <a:solidFill>
                <a:srgbClr val="351C75"/>
              </a:solidFill>
              <a:latin typeface="Times New Roman"/>
              <a:ea typeface="Times New Roman"/>
              <a:cs typeface="Times New Roman"/>
              <a:sym typeface="Times New Roman"/>
            </a:endParaRPr>
          </a:p>
          <a:p>
            <a:pPr marL="342900" indent="-342900">
              <a:buFont typeface="Arial"/>
              <a:buAutoNum type="arabicPeriod"/>
            </a:pPr>
            <a:r>
              <a:rPr lang="en-US" sz="1600" b="1" dirty="0" smtClean="0">
                <a:solidFill>
                  <a:srgbClr val="351C75"/>
                </a:solidFill>
                <a:latin typeface="Times New Roman"/>
                <a:ea typeface="Times New Roman"/>
                <a:cs typeface="Times New Roman"/>
                <a:sym typeface="Times New Roman"/>
                <a:hlinkClick r:id="rId3" action="ppaction://hlinksldjump"/>
              </a:rPr>
              <a:t>Objective</a:t>
            </a:r>
            <a:endParaRPr lang="en-US" sz="1600"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r>
              <a:rPr lang="en-US" sz="1600" b="1" dirty="0" smtClean="0">
                <a:solidFill>
                  <a:srgbClr val="351C75"/>
                </a:solidFill>
                <a:latin typeface="Times New Roman"/>
                <a:ea typeface="Times New Roman"/>
                <a:cs typeface="Times New Roman"/>
                <a:sym typeface="Times New Roman"/>
                <a:hlinkClick r:id="rId4" action="ppaction://hlinksldjump"/>
              </a:rPr>
              <a:t>Problem Statement</a:t>
            </a:r>
            <a:endParaRPr lang="en-US" sz="1600" b="1" dirty="0" smtClean="0">
              <a:solidFill>
                <a:srgbClr val="351C75"/>
              </a:solidFill>
              <a:latin typeface="Times New Roman"/>
              <a:ea typeface="Times New Roman"/>
              <a:cs typeface="Times New Roman"/>
              <a:sym typeface="Times New Roman"/>
            </a:endParaRPr>
          </a:p>
          <a:p>
            <a:pPr marL="342900" indent="-342900">
              <a:buFont typeface="Arial"/>
              <a:buAutoNum type="arabicPeriod"/>
            </a:pPr>
            <a:r>
              <a:rPr lang="en-US" sz="1600" b="1" dirty="0" smtClean="0">
                <a:solidFill>
                  <a:srgbClr val="351C75"/>
                </a:solidFill>
                <a:latin typeface="Times New Roman"/>
                <a:ea typeface="Times New Roman"/>
                <a:cs typeface="Times New Roman"/>
                <a:sym typeface="Times New Roman"/>
                <a:hlinkClick r:id="rId5" action="ppaction://hlinksldjump"/>
              </a:rPr>
              <a:t>Literature Review</a:t>
            </a:r>
            <a:endParaRPr lang="en-US" sz="1600"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r>
              <a:rPr lang="en-US" sz="1600" b="1" dirty="0" smtClean="0">
                <a:solidFill>
                  <a:srgbClr val="351C75"/>
                </a:solidFill>
                <a:latin typeface="Times New Roman"/>
                <a:ea typeface="Times New Roman"/>
                <a:cs typeface="Times New Roman"/>
                <a:sym typeface="Times New Roman"/>
                <a:hlinkClick r:id="rId6" action="ppaction://hlinksldjump"/>
              </a:rPr>
              <a:t>Methodology</a:t>
            </a:r>
            <a:endParaRPr lang="en-US" sz="1600"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r>
              <a:rPr lang="en" sz="1600" b="1" dirty="0" smtClean="0">
                <a:solidFill>
                  <a:srgbClr val="351C75"/>
                </a:solidFill>
                <a:latin typeface="Times New Roman"/>
                <a:ea typeface="Times New Roman"/>
                <a:cs typeface="Times New Roman"/>
                <a:sym typeface="Times New Roman"/>
                <a:hlinkClick r:id="rId7" action="ppaction://hlinksldjump"/>
              </a:rPr>
              <a:t>Working</a:t>
            </a:r>
            <a:endParaRPr lang="en" sz="1600"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r>
              <a:rPr lang="en" sz="1600" b="1" dirty="0" smtClean="0">
                <a:solidFill>
                  <a:srgbClr val="351C75"/>
                </a:solidFill>
                <a:latin typeface="Times New Roman"/>
                <a:ea typeface="Times New Roman"/>
                <a:cs typeface="Times New Roman"/>
                <a:sym typeface="Times New Roman"/>
                <a:hlinkClick r:id="rId8" action="ppaction://hlinksldjump"/>
              </a:rPr>
              <a:t>Design and Implementation</a:t>
            </a:r>
            <a:endParaRPr lang="en" sz="1600" b="1" dirty="0" smtClean="0">
              <a:solidFill>
                <a:srgbClr val="351C75"/>
              </a:solidFill>
              <a:latin typeface="Times New Roman"/>
              <a:ea typeface="Times New Roman"/>
              <a:cs typeface="Times New Roman"/>
              <a:sym typeface="Times New Roman"/>
            </a:endParaRPr>
          </a:p>
          <a:p>
            <a:pPr marL="342900" indent="-342900">
              <a:buFont typeface="Arial"/>
              <a:buAutoNum type="arabicPeriod"/>
            </a:pPr>
            <a:r>
              <a:rPr lang="en-US" sz="1600" b="1" dirty="0" smtClean="0">
                <a:solidFill>
                  <a:srgbClr val="351C75"/>
                </a:solidFill>
                <a:latin typeface="Times New Roman"/>
                <a:ea typeface="Times New Roman"/>
                <a:cs typeface="Times New Roman"/>
                <a:sym typeface="Times New Roman"/>
                <a:hlinkClick r:id="rId9" action="ppaction://hlinksldjump"/>
              </a:rPr>
              <a:t>Verilog code for Design and </a:t>
            </a:r>
            <a:r>
              <a:rPr lang="en-US" sz="1600" b="1" dirty="0" err="1" smtClean="0">
                <a:solidFill>
                  <a:srgbClr val="351C75"/>
                </a:solidFill>
                <a:latin typeface="Times New Roman"/>
                <a:ea typeface="Times New Roman"/>
                <a:cs typeface="Times New Roman"/>
                <a:sym typeface="Times New Roman"/>
                <a:hlinkClick r:id="rId9" action="ppaction://hlinksldjump"/>
              </a:rPr>
              <a:t>Testbench</a:t>
            </a:r>
            <a:r>
              <a:rPr lang="en-US" sz="1600" b="1" dirty="0" smtClean="0">
                <a:solidFill>
                  <a:srgbClr val="351C75"/>
                </a:solidFill>
                <a:latin typeface="Times New Roman"/>
                <a:ea typeface="Times New Roman"/>
                <a:cs typeface="Times New Roman"/>
                <a:sym typeface="Times New Roman"/>
                <a:hlinkClick r:id="rId9" action="ppaction://hlinksldjump"/>
              </a:rPr>
              <a:t> Code</a:t>
            </a:r>
            <a:endParaRPr lang="en-US" sz="1600"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r>
              <a:rPr lang="en-US" sz="1600" b="1" dirty="0" smtClean="0">
                <a:solidFill>
                  <a:srgbClr val="351C75"/>
                </a:solidFill>
                <a:latin typeface="Times New Roman"/>
                <a:ea typeface="Times New Roman"/>
                <a:cs typeface="Times New Roman"/>
                <a:sym typeface="Times New Roman"/>
                <a:hlinkClick r:id="rId10" action="ppaction://hlinksldjump"/>
              </a:rPr>
              <a:t>Results</a:t>
            </a:r>
            <a:endParaRPr lang="en-US" sz="1600" b="1" dirty="0" smtClean="0">
              <a:solidFill>
                <a:srgbClr val="351C75"/>
              </a:solidFill>
              <a:latin typeface="Times New Roman"/>
              <a:ea typeface="Times New Roman"/>
              <a:cs typeface="Times New Roman"/>
              <a:sym typeface="Times New Roman"/>
            </a:endParaRPr>
          </a:p>
          <a:p>
            <a:pPr marL="342900" indent="-342900">
              <a:buFont typeface="Arial"/>
              <a:buAutoNum type="arabicPeriod"/>
            </a:pPr>
            <a:r>
              <a:rPr lang="en-US" sz="1600" b="1" dirty="0" smtClean="0">
                <a:solidFill>
                  <a:srgbClr val="351C75"/>
                </a:solidFill>
                <a:latin typeface="Times New Roman"/>
                <a:ea typeface="Times New Roman"/>
                <a:cs typeface="Times New Roman"/>
                <a:sym typeface="Times New Roman"/>
                <a:hlinkClick r:id="rId11" action="ppaction://hlinksldjump"/>
              </a:rPr>
              <a:t>Generated Reports</a:t>
            </a:r>
            <a:endParaRPr lang="en-US" sz="1600"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r>
              <a:rPr lang="en-US" sz="1600" b="1" dirty="0" smtClean="0">
                <a:solidFill>
                  <a:srgbClr val="351C75"/>
                </a:solidFill>
                <a:latin typeface="Times New Roman"/>
                <a:ea typeface="Times New Roman"/>
                <a:cs typeface="Times New Roman"/>
                <a:sym typeface="Times New Roman"/>
                <a:hlinkClick r:id="rId12" action="ppaction://hlinksldjump"/>
              </a:rPr>
              <a:t>Applications</a:t>
            </a:r>
            <a:endParaRPr lang="en-US" sz="1600" b="1" dirty="0" smtClean="0">
              <a:solidFill>
                <a:srgbClr val="351C75"/>
              </a:solidFill>
              <a:latin typeface="Times New Roman"/>
              <a:ea typeface="Times New Roman"/>
              <a:cs typeface="Times New Roman"/>
              <a:sym typeface="Times New Roman"/>
            </a:endParaRPr>
          </a:p>
          <a:p>
            <a:pPr marL="342900" indent="-342900">
              <a:buFont typeface="Arial"/>
              <a:buAutoNum type="arabicPeriod"/>
            </a:pPr>
            <a:r>
              <a:rPr lang="en-US" sz="1600" b="1" dirty="0" smtClean="0">
                <a:solidFill>
                  <a:srgbClr val="351C75"/>
                </a:solidFill>
                <a:latin typeface="Times New Roman"/>
                <a:ea typeface="Times New Roman"/>
                <a:cs typeface="Times New Roman"/>
                <a:sym typeface="Times New Roman"/>
                <a:hlinkClick r:id="rId13" action="ppaction://hlinksldjump"/>
              </a:rPr>
              <a:t>Advantage and Limitations</a:t>
            </a:r>
            <a:endParaRPr lang="en-US" sz="1600"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r>
              <a:rPr lang="en-US" sz="1600" b="1" dirty="0" smtClean="0">
                <a:solidFill>
                  <a:srgbClr val="351C75"/>
                </a:solidFill>
                <a:highlight>
                  <a:srgbClr val="FFFFFF"/>
                </a:highlight>
                <a:latin typeface="Times New Roman"/>
                <a:ea typeface="Times New Roman"/>
                <a:cs typeface="Times New Roman"/>
                <a:sym typeface="Times New Roman"/>
                <a:hlinkClick r:id="rId14" action="ppaction://hlinksldjump"/>
              </a:rPr>
              <a:t>Future Scope</a:t>
            </a:r>
            <a:endParaRPr lang="en-US" sz="1600" b="1" dirty="0" smtClean="0">
              <a:solidFill>
                <a:srgbClr val="351C75"/>
              </a:solidFill>
              <a:highlight>
                <a:srgbClr val="FFFFFF"/>
              </a:highlight>
              <a:latin typeface="Times New Roman"/>
              <a:ea typeface="Times New Roman"/>
              <a:cs typeface="Times New Roman"/>
              <a:sym typeface="Times New Roman"/>
            </a:endParaRPr>
          </a:p>
          <a:p>
            <a:pPr marL="342900" lvl="0" indent="-342900">
              <a:buFont typeface="Arial"/>
              <a:buAutoNum type="arabicPeriod"/>
            </a:pPr>
            <a:r>
              <a:rPr lang="en" sz="1600" b="1" dirty="0" smtClean="0">
                <a:solidFill>
                  <a:srgbClr val="351C75"/>
                </a:solidFill>
                <a:latin typeface="Times New Roman"/>
                <a:ea typeface="Times New Roman"/>
                <a:cs typeface="Times New Roman"/>
                <a:sym typeface="Times New Roman"/>
                <a:hlinkClick r:id="rId15" action="ppaction://hlinksldjump"/>
              </a:rPr>
              <a:t>Conclusion</a:t>
            </a:r>
            <a:endParaRPr lang="en" sz="1600"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r>
              <a:rPr lang="en" sz="1600" b="1" dirty="0" smtClean="0">
                <a:solidFill>
                  <a:srgbClr val="351C75"/>
                </a:solidFill>
                <a:latin typeface="Times New Roman"/>
                <a:ea typeface="Times New Roman"/>
                <a:cs typeface="Times New Roman"/>
                <a:sym typeface="Times New Roman"/>
                <a:hlinkClick r:id="rId16" action="ppaction://hlinksldjump"/>
              </a:rPr>
              <a:t>References</a:t>
            </a:r>
            <a:endParaRPr lang="en" sz="1600"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r>
              <a:rPr lang="en" sz="1600" b="1" dirty="0" smtClean="0">
                <a:solidFill>
                  <a:srgbClr val="351C75"/>
                </a:solidFill>
                <a:highlight>
                  <a:srgbClr val="FFFFFF"/>
                </a:highlight>
                <a:latin typeface="Times New Roman"/>
                <a:ea typeface="Times New Roman"/>
                <a:cs typeface="Times New Roman"/>
                <a:sym typeface="Times New Roman"/>
                <a:hlinkClick r:id="rId17" action="ppaction://hlinksldjump"/>
              </a:rPr>
              <a:t>Course Outcomes</a:t>
            </a:r>
            <a:endParaRPr lang="en-US" sz="1600" b="1" dirty="0" smtClean="0">
              <a:solidFill>
                <a:srgbClr val="351C75"/>
              </a:solidFill>
              <a:highlight>
                <a:srgbClr val="FFFFFF"/>
              </a:highlight>
              <a:latin typeface="Times New Roman"/>
              <a:ea typeface="Times New Roman"/>
              <a:cs typeface="Times New Roman"/>
              <a:sym typeface="Times New Roman"/>
            </a:endParaRPr>
          </a:p>
          <a:p>
            <a:pPr marL="342900" indent="-342900">
              <a:buFont typeface="Arial"/>
              <a:buAutoNum type="arabicPeriod"/>
            </a:pPr>
            <a:endParaRPr lang="en-US"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endParaRPr lang="en-US" b="1" dirty="0" smtClean="0">
              <a:solidFill>
                <a:srgbClr val="351C75"/>
              </a:solidFill>
              <a:latin typeface="Times New Roman"/>
              <a:ea typeface="Times New Roman"/>
              <a:cs typeface="Times New Roman"/>
              <a:sym typeface="Times New Roman"/>
            </a:endParaRPr>
          </a:p>
          <a:p>
            <a:pPr marL="342900" indent="-342900">
              <a:buFont typeface="Arial"/>
              <a:buAutoNum type="arabicPeriod"/>
            </a:pPr>
            <a:endParaRPr lang="en-US"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endParaRPr lang="en-US"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endParaRPr lang="en-US" b="1" dirty="0" smtClean="0">
              <a:solidFill>
                <a:srgbClr val="351C75"/>
              </a:solidFill>
              <a:latin typeface="Times New Roman"/>
              <a:ea typeface="Times New Roman"/>
              <a:cs typeface="Times New Roman"/>
              <a:sym typeface="Times New Roman"/>
            </a:endParaRPr>
          </a:p>
          <a:p>
            <a:pPr marL="342900" indent="-342900">
              <a:buFont typeface="Arial"/>
              <a:buAutoNum type="arabicPeriod"/>
            </a:pPr>
            <a:endParaRPr lang="en-US" b="1" dirty="0" smtClean="0">
              <a:solidFill>
                <a:srgbClr val="351C75"/>
              </a:solidFill>
              <a:latin typeface="Times New Roman"/>
              <a:ea typeface="Times New Roman"/>
              <a:cs typeface="Times New Roman"/>
              <a:sym typeface="Times New Roman"/>
            </a:endParaRPr>
          </a:p>
          <a:p>
            <a:pPr marL="342900" lvl="0" indent="-342900">
              <a:buFont typeface="Arial"/>
              <a:buAutoNum type="arabicPeriod"/>
            </a:pPr>
            <a:endParaRPr lang="en-US" b="1" dirty="0" smtClean="0">
              <a:solidFill>
                <a:srgbClr val="351C75"/>
              </a:solidFill>
              <a:latin typeface="Times New Roman"/>
              <a:ea typeface="Times New Roman"/>
              <a:cs typeface="Times New Roman"/>
              <a:sym typeface="Times New Roman"/>
            </a:endParaRPr>
          </a:p>
          <a:p>
            <a:pPr marL="342900" indent="-342900">
              <a:buFont typeface="Arial"/>
              <a:buAutoNum type="arabicPeriod"/>
            </a:pPr>
            <a:endParaRPr lang="en-US" b="1" dirty="0" smtClean="0">
              <a:solidFill>
                <a:srgbClr val="351C75"/>
              </a:solidFill>
              <a:latin typeface="Times New Roman"/>
              <a:ea typeface="Times New Roman"/>
              <a:cs typeface="Times New Roman"/>
              <a:sym typeface="Times New Roman"/>
            </a:endParaRPr>
          </a:p>
          <a:p>
            <a:pPr marL="342900" lvl="0" indent="-342900">
              <a:buAutoNum type="arabicPeriod"/>
            </a:pPr>
            <a:endParaRPr lang="en-US" b="1" dirty="0" smtClean="0">
              <a:solidFill>
                <a:srgbClr val="351C75"/>
              </a:solidFill>
              <a:latin typeface="Times New Roman"/>
              <a:ea typeface="Times New Roman"/>
              <a:cs typeface="Times New Roman"/>
              <a:sym typeface="Times New Roman"/>
            </a:endParaRP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p:nvPr/>
        </p:nvSpPr>
        <p:spPr>
          <a:xfrm>
            <a:off x="115650" y="129275"/>
            <a:ext cx="8946600" cy="48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90" name="Google Shape;90;p18"/>
          <p:cNvSpPr txBox="1"/>
          <p:nvPr/>
        </p:nvSpPr>
        <p:spPr>
          <a:xfrm>
            <a:off x="161025" y="129275"/>
            <a:ext cx="4233300" cy="10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smtClean="0">
                <a:solidFill>
                  <a:srgbClr val="351C75"/>
                </a:solidFill>
                <a:latin typeface="Times New Roman"/>
                <a:ea typeface="Times New Roman"/>
                <a:cs typeface="Times New Roman"/>
                <a:sym typeface="Times New Roman"/>
              </a:rPr>
              <a:t>1. Introduction</a:t>
            </a:r>
            <a:endParaRPr sz="22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r>
              <a:rPr lang="en" sz="1800" b="1" dirty="0">
                <a:solidFill>
                  <a:srgbClr val="351C75"/>
                </a:solidFill>
                <a:latin typeface="Times New Roman"/>
                <a:ea typeface="Times New Roman"/>
                <a:cs typeface="Times New Roman"/>
                <a:sym typeface="Times New Roman"/>
              </a:rPr>
              <a:t>        -Project Overview</a:t>
            </a:r>
            <a:endParaRPr sz="1800" b="1">
              <a:solidFill>
                <a:srgbClr val="351C75"/>
              </a:solidFill>
              <a:latin typeface="Times New Roman"/>
              <a:ea typeface="Times New Roman"/>
              <a:cs typeface="Times New Roman"/>
              <a:sym typeface="Times New Roman"/>
            </a:endParaRPr>
          </a:p>
          <a:p>
            <a:pPr marL="0" lvl="0" indent="0" algn="l" rtl="0">
              <a:spcBef>
                <a:spcPts val="0"/>
              </a:spcBef>
              <a:spcAft>
                <a:spcPts val="0"/>
              </a:spcAft>
              <a:buNone/>
            </a:pPr>
            <a:r>
              <a:rPr lang="en" sz="1800" b="1" dirty="0">
                <a:solidFill>
                  <a:srgbClr val="351C75"/>
                </a:solidFill>
                <a:latin typeface="Times New Roman"/>
                <a:ea typeface="Times New Roman"/>
                <a:cs typeface="Times New Roman"/>
                <a:sym typeface="Times New Roman"/>
              </a:rPr>
              <a:t>        -Objective</a:t>
            </a:r>
            <a:endParaRPr sz="1800" b="1">
              <a:solidFill>
                <a:srgbClr val="351C75"/>
              </a:solidFill>
              <a:latin typeface="Times New Roman"/>
              <a:ea typeface="Times New Roman"/>
              <a:cs typeface="Times New Roman"/>
              <a:sym typeface="Times New Roman"/>
            </a:endParaRPr>
          </a:p>
        </p:txBody>
      </p:sp>
      <p:pic>
        <p:nvPicPr>
          <p:cNvPr id="91" name="Google Shape;91;p18"/>
          <p:cNvPicPr preferRelativeResize="0"/>
          <p:nvPr/>
        </p:nvPicPr>
        <p:blipFill>
          <a:blip r:embed="rId3">
            <a:alphaModFix/>
          </a:blip>
          <a:stretch>
            <a:fillRect/>
          </a:stretch>
        </p:blipFill>
        <p:spPr>
          <a:xfrm>
            <a:off x="4221375" y="602425"/>
            <a:ext cx="4360550" cy="3914725"/>
          </a:xfrm>
          <a:prstGeom prst="rect">
            <a:avLst/>
          </a:prstGeom>
          <a:noFill/>
          <a:ln>
            <a:noFill/>
          </a:ln>
        </p:spPr>
      </p:pic>
      <p:sp>
        <p:nvSpPr>
          <p:cNvPr id="92" name="Google Shape;92;p18"/>
          <p:cNvSpPr txBox="1"/>
          <p:nvPr/>
        </p:nvSpPr>
        <p:spPr>
          <a:xfrm>
            <a:off x="4960825" y="4560775"/>
            <a:ext cx="3479700" cy="2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*Related images (Source: wikipedia)</a:t>
            </a:r>
            <a:endParaRPr b="1">
              <a:solidFill>
                <a:schemeClr val="dk1"/>
              </a:solidFill>
            </a:endParaRPr>
          </a:p>
        </p:txBody>
      </p:sp>
      <p:pic>
        <p:nvPicPr>
          <p:cNvPr id="93" name="Google Shape;93;p18"/>
          <p:cNvPicPr preferRelativeResize="0"/>
          <p:nvPr/>
        </p:nvPicPr>
        <p:blipFill>
          <a:blip r:embed="rId4">
            <a:alphaModFix/>
          </a:blip>
          <a:stretch>
            <a:fillRect/>
          </a:stretch>
        </p:blipFill>
        <p:spPr>
          <a:xfrm>
            <a:off x="447700" y="1309250"/>
            <a:ext cx="3675801" cy="32079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0" y="0"/>
            <a:ext cx="9034200" cy="50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351C75"/>
                </a:solidFill>
                <a:latin typeface="Times New Roman"/>
                <a:ea typeface="Times New Roman"/>
                <a:cs typeface="Times New Roman"/>
                <a:sym typeface="Times New Roman"/>
              </a:rPr>
              <a:t>Project Overview : </a:t>
            </a:r>
            <a:r>
              <a:rPr lang="en" sz="2200" b="1" i="1">
                <a:solidFill>
                  <a:srgbClr val="351C75"/>
                </a:solidFill>
                <a:latin typeface="Times New Roman"/>
                <a:ea typeface="Times New Roman"/>
                <a:cs typeface="Times New Roman"/>
                <a:sym typeface="Times New Roman"/>
              </a:rPr>
              <a:t>Automatic Subway Ticketing System</a:t>
            </a:r>
            <a:endParaRPr sz="2200" b="1" i="1">
              <a:solidFill>
                <a:srgbClr val="351C75"/>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990"/>
              <a:buFont typeface="Arial"/>
              <a:buNone/>
            </a:pPr>
            <a:endParaRPr sz="2220" b="1" i="1">
              <a:solidFill>
                <a:srgbClr val="351C75"/>
              </a:solidFill>
              <a:latin typeface="Times New Roman"/>
              <a:ea typeface="Times New Roman"/>
              <a:cs typeface="Times New Roman"/>
              <a:sym typeface="Times New Roman"/>
            </a:endParaRPr>
          </a:p>
          <a:p>
            <a:pPr marL="0" lvl="0" indent="0" algn="just" rtl="0">
              <a:spcBef>
                <a:spcPts val="0"/>
              </a:spcBef>
              <a:spcAft>
                <a:spcPts val="0"/>
              </a:spcAft>
              <a:buNone/>
            </a:pPr>
            <a:r>
              <a:rPr lang="en" sz="1800" b="1">
                <a:solidFill>
                  <a:srgbClr val="351C75"/>
                </a:solidFill>
                <a:latin typeface="Times New Roman"/>
                <a:ea typeface="Times New Roman"/>
                <a:cs typeface="Times New Roman"/>
                <a:sym typeface="Times New Roman"/>
              </a:rPr>
              <a:t>Purpose and Scope of the Project: Automatic Subway Ticketing System Using  Verilog</a:t>
            </a:r>
            <a:endParaRPr sz="1800" b="1">
              <a:solidFill>
                <a:srgbClr val="351C75"/>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 sz="1800" b="1">
                <a:solidFill>
                  <a:srgbClr val="351C75"/>
                </a:solidFill>
                <a:latin typeface="Times New Roman"/>
                <a:ea typeface="Times New Roman"/>
                <a:cs typeface="Times New Roman"/>
                <a:sym typeface="Times New Roman"/>
              </a:rPr>
              <a:t>Purpose:</a:t>
            </a:r>
            <a:endParaRPr sz="1800" b="1">
              <a:solidFill>
                <a:srgbClr val="351C75"/>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The primary purpose of the Automatic Subway Ticketing System using Verilog is to design and implement a digital, automated solution for purchasing subway tickets. This system aims to streamline the ticketing process, reduce human error, and enhance the efficiency and convenience of subway operations. The goals are:</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1200"/>
              </a:spcBef>
              <a:spcAft>
                <a:spcPts val="0"/>
              </a:spcAft>
              <a:buClr>
                <a:schemeClr val="dk1"/>
              </a:buClr>
              <a:buSzPts val="1600"/>
              <a:buAutoNum type="arabicPeriod"/>
            </a:pPr>
            <a:r>
              <a:rPr lang="en" sz="1600" b="1">
                <a:solidFill>
                  <a:schemeClr val="dk1"/>
                </a:solidFill>
                <a:latin typeface="Times New Roman"/>
                <a:ea typeface="Times New Roman"/>
                <a:cs typeface="Times New Roman"/>
                <a:sym typeface="Times New Roman"/>
              </a:rPr>
              <a:t>Efficiency:</a:t>
            </a:r>
            <a:r>
              <a:rPr lang="en" sz="1600">
                <a:solidFill>
                  <a:schemeClr val="dk1"/>
                </a:solidFill>
                <a:latin typeface="Times New Roman"/>
                <a:ea typeface="Times New Roman"/>
                <a:cs typeface="Times New Roman"/>
                <a:sym typeface="Times New Roman"/>
              </a:rPr>
              <a:t> Automate ticket purchasing and validation to reduce waiting times and improve passenger flow.</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a:solidFill>
                  <a:schemeClr val="dk1"/>
                </a:solidFill>
                <a:latin typeface="Times New Roman"/>
                <a:ea typeface="Times New Roman"/>
                <a:cs typeface="Times New Roman"/>
                <a:sym typeface="Times New Roman"/>
              </a:rPr>
              <a:t>Accuracy:</a:t>
            </a:r>
            <a:r>
              <a:rPr lang="en" sz="1600">
                <a:solidFill>
                  <a:schemeClr val="dk1"/>
                </a:solidFill>
                <a:latin typeface="Times New Roman"/>
                <a:ea typeface="Times New Roman"/>
                <a:cs typeface="Times New Roman"/>
                <a:sym typeface="Times New Roman"/>
              </a:rPr>
              <a:t> Minimize human errors in ticket transactions through automated processes.</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a:solidFill>
                  <a:schemeClr val="dk1"/>
                </a:solidFill>
                <a:latin typeface="Times New Roman"/>
                <a:ea typeface="Times New Roman"/>
                <a:cs typeface="Times New Roman"/>
                <a:sym typeface="Times New Roman"/>
              </a:rPr>
              <a:t>Convenience:</a:t>
            </a:r>
            <a:r>
              <a:rPr lang="en" sz="1600">
                <a:solidFill>
                  <a:schemeClr val="dk1"/>
                </a:solidFill>
                <a:latin typeface="Times New Roman"/>
                <a:ea typeface="Times New Roman"/>
                <a:cs typeface="Times New Roman"/>
                <a:sym typeface="Times New Roman"/>
              </a:rPr>
              <a:t> Provide a user-friendly interface for passengers to purchase and validate tickets with ease.</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AutoNum type="arabicPeriod"/>
            </a:pPr>
            <a:r>
              <a:rPr lang="en" sz="1600" b="1">
                <a:solidFill>
                  <a:schemeClr val="dk1"/>
                </a:solidFill>
                <a:latin typeface="Times New Roman"/>
                <a:ea typeface="Times New Roman"/>
                <a:cs typeface="Times New Roman"/>
                <a:sym typeface="Times New Roman"/>
              </a:rPr>
              <a:t>Scalability:</a:t>
            </a:r>
            <a:r>
              <a:rPr lang="en" sz="1600">
                <a:solidFill>
                  <a:schemeClr val="dk1"/>
                </a:solidFill>
                <a:latin typeface="Times New Roman"/>
                <a:ea typeface="Times New Roman"/>
                <a:cs typeface="Times New Roman"/>
                <a:sym typeface="Times New Roman"/>
              </a:rPr>
              <a:t> Design a flexible system that can be easily updated to accommodate new ticket types, and system enhancements.</a:t>
            </a:r>
            <a:endParaRPr sz="16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b="1">
              <a:solidFill>
                <a:srgbClr val="351C75"/>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p:nvPr/>
        </p:nvSpPr>
        <p:spPr>
          <a:xfrm>
            <a:off x="63175" y="74125"/>
            <a:ext cx="8904300" cy="4890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sz="1800" b="1">
                <a:solidFill>
                  <a:srgbClr val="351C75"/>
                </a:solidFill>
                <a:latin typeface="Times New Roman"/>
                <a:ea typeface="Times New Roman"/>
                <a:cs typeface="Times New Roman"/>
                <a:sym typeface="Times New Roman"/>
              </a:rPr>
              <a:t>Scope:</a:t>
            </a:r>
            <a:endParaRPr sz="1800" b="1">
              <a:solidFill>
                <a:srgbClr val="351C75"/>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The scope of the Automatic Subway Ticketing System project includes the following key areas:</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1200"/>
              </a:spcBef>
              <a:spcAft>
                <a:spcPts val="0"/>
              </a:spcAft>
              <a:buClr>
                <a:schemeClr val="dk1"/>
              </a:buClr>
              <a:buSzPts val="1600"/>
              <a:buFont typeface="Times New Roman"/>
              <a:buAutoNum type="arabicPeriod"/>
            </a:pPr>
            <a:r>
              <a:rPr lang="en" sz="1600" b="1">
                <a:solidFill>
                  <a:schemeClr val="dk1"/>
                </a:solidFill>
                <a:latin typeface="Times New Roman"/>
                <a:ea typeface="Times New Roman"/>
                <a:cs typeface="Times New Roman"/>
                <a:sym typeface="Times New Roman"/>
              </a:rPr>
              <a:t>User Interface:</a:t>
            </a:r>
            <a:endParaRPr sz="1600">
              <a:solidFill>
                <a:schemeClr val="dk1"/>
              </a:solidFill>
              <a:latin typeface="Times New Roman"/>
              <a:ea typeface="Times New Roman"/>
              <a:cs typeface="Times New Roman"/>
              <a:sym typeface="Times New Roman"/>
            </a:endParaRPr>
          </a:p>
          <a:p>
            <a:pPr marL="914400" lvl="1"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Implementation of input mechanisms (buttons) for users to select ticket types, quantities, and payment methods.</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AutoNum type="arabicPeriod"/>
            </a:pPr>
            <a:r>
              <a:rPr lang="en" sz="1600" b="1">
                <a:solidFill>
                  <a:schemeClr val="dk1"/>
                </a:solidFill>
                <a:latin typeface="Times New Roman"/>
                <a:ea typeface="Times New Roman"/>
                <a:cs typeface="Times New Roman"/>
                <a:sym typeface="Times New Roman"/>
              </a:rPr>
              <a:t>Ticket Options:</a:t>
            </a:r>
            <a:endParaRPr sz="1600" b="1">
              <a:solidFill>
                <a:schemeClr val="dk1"/>
              </a:solidFill>
              <a:latin typeface="Times New Roman"/>
              <a:ea typeface="Times New Roman"/>
              <a:cs typeface="Times New Roman"/>
              <a:sym typeface="Times New Roman"/>
            </a:endParaRPr>
          </a:p>
          <a:p>
            <a:pPr marL="914400" lvl="1"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Support for multiple routes subway’s ticket.</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AutoNum type="arabicPeriod"/>
            </a:pPr>
            <a:r>
              <a:rPr lang="en" sz="1600" b="1">
                <a:solidFill>
                  <a:schemeClr val="dk1"/>
                </a:solidFill>
                <a:latin typeface="Times New Roman"/>
                <a:ea typeface="Times New Roman"/>
                <a:cs typeface="Times New Roman"/>
                <a:sym typeface="Times New Roman"/>
              </a:rPr>
              <a:t>Payment Processing:</a:t>
            </a:r>
            <a:endParaRPr sz="1600" b="1">
              <a:solidFill>
                <a:schemeClr val="dk1"/>
              </a:solidFill>
              <a:latin typeface="Times New Roman"/>
              <a:ea typeface="Times New Roman"/>
              <a:cs typeface="Times New Roman"/>
              <a:sym typeface="Times New Roman"/>
            </a:endParaRPr>
          </a:p>
          <a:p>
            <a:pPr marL="914400" lvl="1"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Payment done through a cash and difference amount will be dispensed along with the ticket.</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AutoNum type="arabicPeriod"/>
            </a:pPr>
            <a:r>
              <a:rPr lang="en" sz="1600" b="1">
                <a:solidFill>
                  <a:schemeClr val="dk1"/>
                </a:solidFill>
                <a:latin typeface="Times New Roman"/>
                <a:ea typeface="Times New Roman"/>
                <a:cs typeface="Times New Roman"/>
                <a:sym typeface="Times New Roman"/>
              </a:rPr>
              <a:t>Verilog Implementation:</a:t>
            </a:r>
            <a:endParaRPr sz="1600" b="1">
              <a:solidFill>
                <a:schemeClr val="dk1"/>
              </a:solidFill>
              <a:latin typeface="Times New Roman"/>
              <a:ea typeface="Times New Roman"/>
              <a:cs typeface="Times New Roman"/>
              <a:sym typeface="Times New Roman"/>
            </a:endParaRPr>
          </a:p>
          <a:p>
            <a:pPr marL="914400" lvl="1"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Coding of the entire system in Verilog, ensuring proper communication and integration between different modules.</a:t>
            </a:r>
            <a:endParaRPr sz="1600">
              <a:solidFill>
                <a:schemeClr val="dk1"/>
              </a:solidFill>
              <a:latin typeface="Times New Roman"/>
              <a:ea typeface="Times New Roman"/>
              <a:cs typeface="Times New Roman"/>
              <a:sym typeface="Times New Roman"/>
            </a:endParaRPr>
          </a:p>
          <a:p>
            <a:pPr marL="914400" lvl="1"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Utilization of Finite State Machines (FSM) to manage the sequence of operations and states in the ticketing process for maximum possibilities.</a:t>
            </a:r>
            <a:endParaRPr sz="16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6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6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TotalTime>
  <Words>2755</Words>
  <PresentationFormat>On-screen Show (16:9)</PresentationFormat>
  <Paragraphs>296</Paragraphs>
  <Slides>42</Slides>
  <Notes>41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Simple Light</vt:lpstr>
      <vt:lpstr>Slide 1</vt:lpstr>
      <vt:lpstr>        BAPUJI INSTITUTE OF ENGINEERING AND TECHNOLOGY,       DAVANGERE-577004  </vt:lpstr>
      <vt:lpstr>            Department of Electronics and Communication Engineering</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6. Working</vt:lpstr>
      <vt:lpstr>Working</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Jhanavi R</dc:creator>
  <cp:lastModifiedBy>919008310013</cp:lastModifiedBy>
  <cp:revision>6</cp:revision>
  <dcterms:modified xsi:type="dcterms:W3CDTF">2024-07-30T06:28:19Z</dcterms:modified>
</cp:coreProperties>
</file>